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03" r:id="rId2"/>
    <p:sldId id="302" r:id="rId3"/>
    <p:sldId id="304" r:id="rId4"/>
    <p:sldId id="32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5" r:id="rId21"/>
    <p:sldId id="322" r:id="rId22"/>
    <p:sldId id="306" r:id="rId23"/>
    <p:sldId id="323" r:id="rId24"/>
    <p:sldId id="324" r:id="rId25"/>
    <p:sldId id="325" r:id="rId26"/>
    <p:sldId id="326" r:id="rId27"/>
    <p:sldId id="327" r:id="rId28"/>
    <p:sldId id="328" r:id="rId29"/>
  </p:sldIdLst>
  <p:sldSz cx="27432000" cy="6858000"/>
  <p:notesSz cx="9232900" cy="1470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E5C8E"/>
    <a:srgbClr val="558BC7"/>
    <a:srgbClr val="2D5887"/>
    <a:srgbClr val="204B66"/>
    <a:srgbClr val="37414F"/>
    <a:srgbClr val="3E6EDA"/>
    <a:srgbClr val="7598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6" autoAdjust="0"/>
    <p:restoredTop sz="97833" autoAdjust="0"/>
  </p:normalViewPr>
  <p:slideViewPr>
    <p:cSldViewPr>
      <p:cViewPr>
        <p:scale>
          <a:sx n="75" d="100"/>
          <a:sy n="75" d="100"/>
        </p:scale>
        <p:origin x="-1404" y="-9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\Documents\AE%20SENIOR%20THESIS\Thesis%20Work\Analysis%203%20-%20Increase%20Sustainability\PV%20Array\Solar%20Ang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600">
                <a:latin typeface="Calibri" pitchFamily="34" charset="0"/>
              </a:defRPr>
            </a:pPr>
            <a:r>
              <a:rPr lang="en-US" sz="1800" dirty="0" smtClean="0">
                <a:latin typeface="Calibri" pitchFamily="34" charset="0"/>
              </a:rPr>
              <a:t>Yearly </a:t>
            </a:r>
            <a:r>
              <a:rPr lang="en-US" sz="1800" dirty="0">
                <a:latin typeface="Calibri" pitchFamily="34" charset="0"/>
              </a:rPr>
              <a:t>Output per Module vs. Array Tilt Angle </a:t>
            </a:r>
            <a:r>
              <a:rPr lang="en-US" sz="1600" dirty="0">
                <a:latin typeface="Calibri" pitchFamily="34" charset="0"/>
              </a:rPr>
              <a:t/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Due South Orientation</a:t>
            </a:r>
          </a:p>
        </c:rich>
      </c:tx>
      <c:layout>
        <c:manualLayout>
          <c:xMode val="edge"/>
          <c:yMode val="edge"/>
          <c:x val="0.23686811023622095"/>
          <c:y val="1.98289011043431E-2"/>
        </c:manualLayout>
      </c:layout>
    </c:title>
    <c:plotArea>
      <c:layout/>
      <c:scatterChart>
        <c:scatterStyle val="lineMarker"/>
        <c:ser>
          <c:idx val="0"/>
          <c:order val="0"/>
          <c:spPr>
            <a:ln>
              <a:solidFill>
                <a:srgbClr val="C00000"/>
              </a:solidFill>
            </a:ln>
            <a:effectLst/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marker>
          <c:xVal>
            <c:numRef>
              <c:f>'Spacing, Angle, Output'!$M$5:$M$14</c:f>
              <c:numCache>
                <c:formatCode>General</c:formatCode>
                <c:ptCount val="10"/>
                <c:pt idx="0">
                  <c:v>50</c:v>
                </c:pt>
                <c:pt idx="1">
                  <c:v>40</c:v>
                </c:pt>
                <c:pt idx="2">
                  <c:v>35</c:v>
                </c:pt>
                <c:pt idx="3">
                  <c:v>30</c:v>
                </c:pt>
                <c:pt idx="4" formatCode="#,##0">
                  <c:v>25</c:v>
                </c:pt>
                <c:pt idx="5" formatCode="#,##0">
                  <c:v>20</c:v>
                </c:pt>
                <c:pt idx="6">
                  <c:v>15</c:v>
                </c:pt>
                <c:pt idx="7">
                  <c:v>10</c:v>
                </c:pt>
                <c:pt idx="8">
                  <c:v>5</c:v>
                </c:pt>
                <c:pt idx="9">
                  <c:v>0</c:v>
                </c:pt>
              </c:numCache>
            </c:numRef>
          </c:xVal>
          <c:yVal>
            <c:numRef>
              <c:f>'Spacing, Angle, Output'!$N$5:$N$14</c:f>
              <c:numCache>
                <c:formatCode>0.00</c:formatCode>
                <c:ptCount val="10"/>
                <c:pt idx="0">
                  <c:v>386.55263157894734</c:v>
                </c:pt>
                <c:pt idx="1">
                  <c:v>395.98760330578511</c:v>
                </c:pt>
                <c:pt idx="2">
                  <c:v>399.33992094861537</c:v>
                </c:pt>
                <c:pt idx="3">
                  <c:v>398.81040892193306</c:v>
                </c:pt>
                <c:pt idx="4">
                  <c:v>396.06382978723394</c:v>
                </c:pt>
                <c:pt idx="5">
                  <c:v>390.75244299674404</c:v>
                </c:pt>
                <c:pt idx="6">
                  <c:v>382.89142857142855</c:v>
                </c:pt>
                <c:pt idx="7">
                  <c:v>372.42227979274611</c:v>
                </c:pt>
                <c:pt idx="8">
                  <c:v>359.35492227979415</c:v>
                </c:pt>
                <c:pt idx="9">
                  <c:v>343.58368200836838</c:v>
                </c:pt>
              </c:numCache>
            </c:numRef>
          </c:yVal>
        </c:ser>
        <c:axId val="148269312"/>
        <c:axId val="148538112"/>
      </c:scatterChart>
      <c:valAx>
        <c:axId val="148269312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n-US" sz="1600" dirty="0">
                    <a:latin typeface="Calibri" pitchFamily="34" charset="0"/>
                  </a:rPr>
                  <a:t>Array Tilt Angle (°)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en-US"/>
          </a:p>
        </c:txPr>
        <c:crossAx val="148538112"/>
        <c:crosses val="autoZero"/>
        <c:crossBetween val="midCat"/>
        <c:majorUnit val="5"/>
        <c:minorUnit val="5"/>
      </c:valAx>
      <c:valAx>
        <c:axId val="148538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>
                    <a:latin typeface="Calibri" pitchFamily="34" charset="0"/>
                  </a:rPr>
                  <a:t>Yearly Output per Module (kWh/year/module)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n-US"/>
          </a:p>
        </c:txPr>
        <c:crossAx val="148269312"/>
        <c:crossesAt val="0"/>
        <c:crossBetween val="midCat"/>
      </c:valAx>
    </c:plotArea>
    <c:plotVisOnly val="1"/>
  </c:chart>
  <c:spPr>
    <a:solidFill>
      <a:schemeClr val="bg1"/>
    </a:solidFill>
    <a:ln w="28575"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05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01" tIns="67750" rIns="135501" bIns="6775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9225" y="0"/>
            <a:ext cx="40020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01" tIns="67750" rIns="135501" bIns="6775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968413"/>
            <a:ext cx="40005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01" tIns="67750" rIns="135501" bIns="6775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9225" y="13968413"/>
            <a:ext cx="40020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01" tIns="67750" rIns="135501" bIns="6775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3FDD67EE-70AB-47A1-8414-F231514D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500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225" y="0"/>
            <a:ext cx="4002088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D42A54-1787-43FB-A2B1-E2AB4604F271}" type="datetimeFigureOut">
              <a:rPr lang="en-US"/>
              <a:pPr>
                <a:defRPr/>
              </a:pPr>
              <a:t>4/10/2011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413500" y="1103313"/>
            <a:ext cx="22059900" cy="551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6985000"/>
            <a:ext cx="7385050" cy="661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68413"/>
            <a:ext cx="4000500" cy="735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225" y="13968413"/>
            <a:ext cx="4002088" cy="735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63AAD9-D56B-4F0F-94DE-F1E8FAD19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2B4E-5BE3-4A38-B3D8-847F8BF1895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9696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8688" y="681038"/>
            <a:ext cx="136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6450" y="681038"/>
            <a:ext cx="8255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300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5175" y="5046663"/>
            <a:ext cx="220663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5175" y="4797425"/>
            <a:ext cx="220663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5175" y="4637088"/>
            <a:ext cx="220663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5175" y="4541838"/>
            <a:ext cx="220663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43200" y="4343400"/>
            <a:ext cx="23317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43200" y="2834640"/>
            <a:ext cx="23317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6DC65-C30A-4F16-B8B5-2499C6AE89BA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3769A-555E-4918-9E20-465F8E47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1845-82D5-4CDB-AEAE-62F47803DA30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4C23-BE89-46A5-80D0-AF87CF5F6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0"/>
            <a:ext cx="59436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74640"/>
            <a:ext cx="176022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79A1-FF13-475F-B54C-73FFDE664B8B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450D-42D5-46D6-9197-D2D40FE04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6402-1372-4199-8A01-F31414A01AD6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B49-88E9-463D-AC38-5811E0630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14487525" y="1073150"/>
            <a:ext cx="1296511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22363" y="0"/>
            <a:ext cx="16543337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7501394" y="294482"/>
            <a:ext cx="4114800" cy="35671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830800" y="0"/>
            <a:ext cx="8229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830800" y="4267200"/>
            <a:ext cx="9601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7830800" y="0"/>
            <a:ext cx="4114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45088" y="4246563"/>
            <a:ext cx="6272212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7830800" y="4267200"/>
            <a:ext cx="4800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7830800" y="1371600"/>
            <a:ext cx="9601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7830800" y="1752600"/>
            <a:ext cx="9601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71800" y="4267200"/>
            <a:ext cx="14859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00200" y="4267200"/>
            <a:ext cx="1600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100138" y="2438400"/>
            <a:ext cx="16916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100138" y="2133600"/>
            <a:ext cx="16916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3716000" y="4267200"/>
            <a:ext cx="4114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9025" y="401638"/>
            <a:ext cx="2551271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114425" y="681038"/>
            <a:ext cx="8255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233488" y="681038"/>
            <a:ext cx="8255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344613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1430338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01775" y="681038"/>
            <a:ext cx="1095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0706" y="1351672"/>
            <a:ext cx="1715414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06" y="512064"/>
            <a:ext cx="2446934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4ADD6-9FB8-441D-AD62-BB97EA5D53BB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4D759-E02F-4F20-8039-BBCE7F0B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2064"/>
            <a:ext cx="246888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3032" y="1770502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66032" y="1770502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63A0C2-09A0-4974-988A-BF8DD66A67A3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B0B7A-453C-4273-80E8-D05BA707A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26601738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525" y="681038"/>
            <a:ext cx="136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288" y="681038"/>
            <a:ext cx="8255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138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449263" y="681038"/>
            <a:ext cx="8255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568325" y="681038"/>
            <a:ext cx="8255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679450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6517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6613" y="681038"/>
            <a:ext cx="1095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2" y="512064"/>
            <a:ext cx="23317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09750"/>
            <a:ext cx="12120564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809750"/>
            <a:ext cx="1212532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459037"/>
            <a:ext cx="12120564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459037"/>
            <a:ext cx="1212532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C7F08-2E08-450E-A793-B8729909FC62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BDB9A5-AA60-4918-B92B-C47B4EE46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12064"/>
            <a:ext cx="23317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7F96-4167-4362-92EA-676DC790A8C0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679F-F8FB-4F07-8A98-D0D6DDDF6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988B2-6254-4231-A719-38310DCBBA20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46F9D-34D3-4696-8BDB-2F802044B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3050"/>
            <a:ext cx="24688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1435100"/>
            <a:ext cx="7543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87000" y="1435100"/>
            <a:ext cx="16459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22AF-71FC-4E9D-8BCC-959CD46F5479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C6FE-D030-4D83-A4C5-C9F8FA6E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3313" y="0"/>
            <a:ext cx="26335037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89025" y="1884363"/>
            <a:ext cx="26347738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5677020" y="1091406"/>
            <a:ext cx="131762" cy="384175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733" y="1302748"/>
              <a:ext cx="8865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262" y="1391578"/>
              <a:ext cx="125540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653" y="1301773"/>
              <a:ext cx="8865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6134220" y="1243806"/>
            <a:ext cx="131762" cy="384175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733" y="1302748"/>
              <a:ext cx="8865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262" y="1391578"/>
              <a:ext cx="125540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653" y="1301773"/>
              <a:ext cx="8865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5093612" y="1346201"/>
            <a:ext cx="131763" cy="385762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914" y="1301918"/>
              <a:ext cx="88290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4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834" y="1300943"/>
              <a:ext cx="88290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743200" y="441252"/>
            <a:ext cx="2057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4096" y="1893781"/>
            <a:ext cx="263347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743200" y="1150144"/>
            <a:ext cx="2057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9431000" y="55563"/>
            <a:ext cx="6400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2C1F6B-E75B-40C1-A457-ADCD1D2D6186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55563"/>
            <a:ext cx="16687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831800" y="55563"/>
            <a:ext cx="1371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B9D10-C1C8-4D19-ADF9-B93DD6C27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44000">
              <a:schemeClr val="tx2">
                <a:lumMod val="1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9696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5175" y="5046663"/>
            <a:ext cx="220663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175" y="4797425"/>
            <a:ext cx="220663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5175" y="4637088"/>
            <a:ext cx="220663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5175" y="4541838"/>
            <a:ext cx="220663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8688" y="681038"/>
            <a:ext cx="136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6450" y="681038"/>
            <a:ext cx="8255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9300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5163" y="681038"/>
            <a:ext cx="2698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743200" y="512763"/>
            <a:ext cx="23317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0" y="1784350"/>
            <a:ext cx="2331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9431000" y="6416675"/>
            <a:ext cx="6400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7A7BE2-D8D1-4729-B631-CF764E71F620}" type="datetime1">
              <a:rPr lang="en-US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416675"/>
            <a:ext cx="16687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5831800" y="6416675"/>
            <a:ext cx="1371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C799F7-FDB5-4132-AFE7-DAA307A7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697" r:id="rId2"/>
    <p:sldLayoutId id="2147483703" r:id="rId3"/>
    <p:sldLayoutId id="2147483704" r:id="rId4"/>
    <p:sldLayoutId id="2147483705" r:id="rId5"/>
    <p:sldLayoutId id="2147483698" r:id="rId6"/>
    <p:sldLayoutId id="2147483706" r:id="rId7"/>
    <p:sldLayoutId id="2147483699" r:id="rId8"/>
    <p:sldLayoutId id="2147483707" r:id="rId9"/>
    <p:sldLayoutId id="2147483700" r:id="rId10"/>
    <p:sldLayoutId id="2147483701" r:id="rId11"/>
    <p:sldLayoutId id="2147483708" r:id="rId12"/>
  </p:sldLayoutIdLst>
  <p:transition spd="med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orth view 2-22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1600200"/>
            <a:ext cx="7294359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58400" y="22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 </a:t>
            </a: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82200" y="45720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AE SENIOR THESIS FINAL PRESENTATION</a:t>
            </a:r>
          </a:p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CONSTRUCTION MANAGEMENT -  DR. RILEY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325600" y="2069574"/>
            <a:ext cx="38862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Added Items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93 Geopiers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259 CY of Concrete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5.69 Ton of Reinforcing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8.5 Ton of Structural Steel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421600" y="2057400"/>
          <a:ext cx="4591878" cy="3255763"/>
        </p:xfrm>
        <a:graphic>
          <a:graphicData uri="http://schemas.openxmlformats.org/drawingml/2006/table">
            <a:tbl>
              <a:tblPr/>
              <a:tblGrid>
                <a:gridCol w="3104156"/>
                <a:gridCol w="1487722"/>
              </a:tblGrid>
              <a:tr h="36526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DESIGN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Geopiers®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$199,796.70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Spread Footings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$93,820.78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Added Gradebeam &amp; Piers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$20,467.06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Expansion Joint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$14,240.45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Structural Steel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$32,065.51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5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CMU Lateral Load Walls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$30,000.00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5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Contingency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$18,171.11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52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 of New Design: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$408,410.03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114800" y="1905000"/>
          <a:ext cx="4761373" cy="1828801"/>
        </p:xfrm>
        <a:graphic>
          <a:graphicData uri="http://schemas.openxmlformats.org/drawingml/2006/table">
            <a:tbl>
              <a:tblPr/>
              <a:tblGrid>
                <a:gridCol w="3088881"/>
                <a:gridCol w="1672492"/>
              </a:tblGrid>
              <a:tr h="378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ELIMINATED ITEMS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Micropiles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$460,500.86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Pilecaps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$27,214.29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18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Moment Connections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$15,000.00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of Deleted Items:</a:t>
                      </a:r>
                      <a:endParaRPr lang="en-US" sz="2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$502,715.05</a:t>
                      </a:r>
                      <a:endParaRPr lang="en-US" sz="2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906000" y="1993374"/>
            <a:ext cx="29718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Eliminated Items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101 Micropiles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51 Pilecaps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7000" y="1371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</a:rPr>
              <a:t>ESTIMATED COSTS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191000" y="4572000"/>
          <a:ext cx="4761373" cy="1118202"/>
        </p:xfrm>
        <a:graphic>
          <a:graphicData uri="http://schemas.openxmlformats.org/drawingml/2006/table">
            <a:tbl>
              <a:tblPr/>
              <a:tblGrid>
                <a:gridCol w="3088881"/>
                <a:gridCol w="1672492"/>
              </a:tblGrid>
              <a:tr h="3787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CONDITIONS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Weekly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$14,283.62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for 2 Weeks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en-US" sz="2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$28,567.25</a:t>
                      </a:r>
                      <a:endParaRPr lang="en-US" sz="2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856" marR="129856" marT="0" marB="0" anchor="b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058400" y="3124200"/>
            <a:ext cx="3810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General Conditions Savings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mbria" pitchFamily="18" charset="0"/>
              </a:rPr>
              <a:t>2 Weeks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0363200" y="4191000"/>
          <a:ext cx="6735599" cy="1532790"/>
        </p:xfrm>
        <a:graphic>
          <a:graphicData uri="http://schemas.openxmlformats.org/drawingml/2006/table">
            <a:tbl>
              <a:tblPr/>
              <a:tblGrid>
                <a:gridCol w="4613036"/>
                <a:gridCol w="2122563"/>
              </a:tblGrid>
              <a:tr h="4245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Cost of New Foundation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$408,410.03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Cost of Deleted Elements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-$502,715.05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General Conditions Savings (2 weeks)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-$28,567.25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Cost Savings: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-$</a:t>
                      </a: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122,872.27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82200" y="1295400"/>
            <a:ext cx="777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CONCLUSION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Foundation design based on significantly higher loading conditions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Redesigned foundation system reduced both cost and schedule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8400" y="3505200"/>
            <a:ext cx="6781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RECOMMENDATIONS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Architects/Engineers should strongly consider Geopier foundation elements vs. micropiles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Consider actual loading conditions before making final determination on proper foundation system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II: ROOFING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9800" y="1371600"/>
            <a:ext cx="815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PROBLEM IDENTIFICATION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Cold Applied BUR is both expensive and has slow installation rate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Cold Applied BUR is not often considered  the most sustainable roof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3,600SF Offset Roof required additional time and material all to hide rooftop RTU’s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29800" y="3657600"/>
            <a:ext cx="8077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RESEARCH GOALS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Compare several roofing types on sustainability, cost, &amp; schedule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Determine both cost and schedules savings with elimination of offset roof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5400" y="1828800"/>
            <a:ext cx="601574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12200" y="56388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SSB with Offset Roof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II: ROOFING TYPE COMPARISON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7400" y="1295400"/>
            <a:ext cx="8077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ROOFPOINT RATING SYSTEM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Center for Environmental Innovation in Roofing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Rates only roofs for their sustainability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3888" lvl="1" indent="-166688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Places emphasis on importance of the roof to a buildings integrity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29800" y="3352800"/>
            <a:ext cx="7391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ROOFPOINT COMPARISON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Virtually all similar =&gt; not limited to 1 or 2 roofing types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Shows that roofing industry has embraced sustainability</a:t>
            </a:r>
          </a:p>
          <a:p>
            <a:pPr lvl="1">
              <a:defRPr/>
            </a:pPr>
            <a:endParaRPr lang="en-US" sz="2000" dirty="0" smtClean="0">
              <a:latin typeface="Cambria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8516600" y="1295400"/>
          <a:ext cx="8618899" cy="1600200"/>
        </p:xfrm>
        <a:graphic>
          <a:graphicData uri="http://schemas.openxmlformats.org/drawingml/2006/table">
            <a:tbl>
              <a:tblPr/>
              <a:tblGrid>
                <a:gridCol w="1015232"/>
                <a:gridCol w="1015232"/>
                <a:gridCol w="1015232"/>
                <a:gridCol w="1015232"/>
                <a:gridCol w="1015232"/>
                <a:gridCol w="1184438"/>
                <a:gridCol w="1184438"/>
                <a:gridCol w="1173863"/>
              </a:tblGrid>
              <a:tr h="33271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ROOFPOINT RATING </a:t>
                      </a: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8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Built-Up Bitumen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Ply</a:t>
                      </a: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Modified Membranes 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Vegetated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33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Hot Applied </a:t>
                      </a: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Cold Applied </a:t>
                      </a:r>
                    </a:p>
                  </a:txBody>
                  <a:tcPr marL="15844" marR="15844" marT="158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EPDM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TPO </a:t>
                      </a:r>
                    </a:p>
                  </a:txBody>
                  <a:tcPr marL="15844" marR="15844" marT="158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PVC</a:t>
                      </a:r>
                    </a:p>
                  </a:txBody>
                  <a:tcPr marL="15844" marR="15844" marT="158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 </a:t>
                      </a: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SBS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5844" marR="15844" marT="158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Extensive</a:t>
                      </a:r>
                    </a:p>
                  </a:txBody>
                  <a:tcPr marL="15844" marR="15844" marT="1584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16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5844" marR="15844" marT="15844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15844" marR="15844" marT="15844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15844" marR="15844" marT="15844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15844" marR="15844" marT="15844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5844" marR="15844" marT="1584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2847975" cy="20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821400" y="3200400"/>
          <a:ext cx="3686627" cy="3048007"/>
        </p:xfrm>
        <a:graphic>
          <a:graphicData uri="http://schemas.openxmlformats.org/drawingml/2006/table">
            <a:tbl>
              <a:tblPr/>
              <a:tblGrid>
                <a:gridCol w="1317897"/>
                <a:gridCol w="278674"/>
                <a:gridCol w="278674"/>
                <a:gridCol w="278674"/>
                <a:gridCol w="278674"/>
                <a:gridCol w="278674"/>
                <a:gridCol w="325120"/>
                <a:gridCol w="325120"/>
                <a:gridCol w="325120"/>
              </a:tblGrid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SYSTEM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Built-Up Bitumen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Single Ply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Modified Membranes 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Vegetated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TYPE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Hot Applied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Cold Applied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EPDM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TPO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PVC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APP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SBS 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Extensive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Credit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44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SECTION 1: ENERGY MANAGEMENT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E1 - High R Roof Systems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E2 - Best Thermal Practices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E3 - Roof Surface Thermal Contribution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E4 - Roof Air Barrier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E5 - Rooftop Energy Systems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E6 - Rooftop Daylighting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1045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SECTION 2: MATERIAL MANAGEMENT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M1 - Recycled Content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M2 - Materials Reuse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M3 - Roofing Waste Management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M4 - Low-VOC Materials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1045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SECTION 3: WATER MANAGEMENT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W1 - Roof Storm Water Retention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W2 - Roof-Related Water Use Reduction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1045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SECTION 4: DURABILITY / LIFE CYCLE MANAGEMENT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D1 - Durable Roof Insulation System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D2 - Roof Drainage Design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D3 - Roof Traffic Protection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D4 - Increased Wind Uplift Resistance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D5 - Hygrothermal Analysis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D6 - Construction Moisture Management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D7 - Roof System Durability Enhancement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L1 - Roof Maintenance Program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L2 - Project Installation Quality Management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1045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SECTION 5: ENVIRONMENTAL INNOVATION IN ROOFING</a:t>
                      </a:r>
                    </a:p>
                  </a:txBody>
                  <a:tcPr marL="4354" marR="4354" marT="43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IR 1 - Innovation in Design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IR 2 - Exemplary Performance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IR 3 - RoofPoint Roofing Professional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Points 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354" marR="4354" marT="4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8669000" y="6096000"/>
            <a:ext cx="4038600" cy="22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2707600" y="2895600"/>
            <a:ext cx="3352800" cy="3200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0" y="449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</a:rPr>
              <a:t>RoofPoint</a:t>
            </a:r>
            <a:r>
              <a:rPr lang="en-US" sz="1200" b="1" dirty="0" smtClean="0">
                <a:latin typeface="Calibri" pitchFamily="34" charset="0"/>
              </a:rPr>
              <a:t> Logo Taken From: </a:t>
            </a:r>
            <a:r>
              <a:rPr lang="en-US" sz="1100" b="1" dirty="0" smtClean="0">
                <a:latin typeface="Calibri" pitchFamily="34" charset="0"/>
              </a:rPr>
              <a:t>www.roofpoint</a:t>
            </a:r>
            <a:r>
              <a:rPr lang="en-US" sz="1100" b="1" dirty="0" smtClean="0">
                <a:latin typeface="Calibri" pitchFamily="34" charset="0"/>
              </a:rPr>
              <a:t>.wikispaces.com/roofpoint</a:t>
            </a:r>
            <a:r>
              <a:rPr lang="en-US" sz="1200" b="1" dirty="0" smtClean="0">
                <a:latin typeface="Calibri" pitchFamily="34" charset="0"/>
              </a:rPr>
              <a:t> 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63200" y="1371600"/>
            <a:ext cx="678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COST &amp; SCHEDULE COMPARISON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Single Ply most cost effective and shortest install rate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Vegetated significantly more 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8745200" y="1600200"/>
          <a:ext cx="8305714" cy="3737325"/>
        </p:xfrm>
        <a:graphic>
          <a:graphicData uri="http://schemas.openxmlformats.org/drawingml/2006/table">
            <a:tbl>
              <a:tblPr/>
              <a:tblGrid>
                <a:gridCol w="1690340"/>
                <a:gridCol w="1256230"/>
                <a:gridCol w="1728756"/>
                <a:gridCol w="1815194"/>
                <a:gridCol w="1815194"/>
              </a:tblGrid>
              <a:tr h="691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System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Approx. Cost (SF)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Typical Installation Rate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Typical Warranty Period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82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Built-Up Bitumen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Hot Applied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$13-$15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20-25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578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Cold Applied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$13-$15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20-25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31429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Single Ply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EPDM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$9-$11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30-35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314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TPO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$10-$12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30-35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314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PVC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$9-$11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30-35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3142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Modified Membranes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$12-S14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25-30 square/day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314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SBS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$13-S15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25-30 square/day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15- 20 year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314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Vegetated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Extensive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$20-S25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square/day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10-15 year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II: ROOFING TYPE COMPARISON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II: ELIMINATION OF OFFSET ROOF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Mech Equip Si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200" y="1295400"/>
            <a:ext cx="3733800" cy="219134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0" y="3733800"/>
            <a:ext cx="46025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812000" y="1752600"/>
            <a:ext cx="24384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LINE OF SIGHT STUDY</a:t>
            </a:r>
            <a:endParaRPr lang="en-US" sz="28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3400" y="1190625"/>
            <a:ext cx="3124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21400" y="3886200"/>
            <a:ext cx="7696200" cy="24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724400" y="1905000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MATERIAL  COST SAVINGS</a:t>
            </a:r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$41,030.00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2743200"/>
            <a:ext cx="327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SCHEDULE SAVINGS </a:t>
            </a:r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1 week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0600" y="3733800"/>
            <a:ext cx="3276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TOTAL COST SAVINGS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$55,314.00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82200" y="1444585"/>
            <a:ext cx="7772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CONCLUSION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There is no one single preferred roofing type for all projects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Sustainable roofs are no longer limited to one or two types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8400" y="3501985"/>
            <a:ext cx="67818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RECOMMENDATIONS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Architects/Engineers should consider buildings function &amp; owner wants before selecting a roof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Cold Applied BUR was proper choice for the SSB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II: ROOFING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8800" y="1905000"/>
            <a:ext cx="4267200" cy="336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183600" y="5334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SSB with Offset Roof Eliminated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RENEWABLE RESOURCES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7400" y="1600200"/>
            <a:ext cx="830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PROBLEM IDENTIFICATION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SSB utilized very few sustainable techniques 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SSB generates no income to offset operating costs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PSU has no buildings that incorporate onsite renewable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29800" y="3657600"/>
            <a:ext cx="8077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RESEARCH GOALS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Design preliminary onsite renewable energy systems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Make the SSB a research platform for PSU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GEOTHERMAL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7400" y="1524000"/>
            <a:ext cx="8305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GEOTHERMAL SYSTEM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Closed Loop Ground System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40 Wells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Building broke down into 6 zones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Total additional cost added to project: $478,000.00</a:t>
            </a:r>
          </a:p>
        </p:txBody>
      </p:sp>
      <p:pic>
        <p:nvPicPr>
          <p:cNvPr id="18" name="Picture 17" descr="First Floor Geothermal Zon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26200" y="1524000"/>
            <a:ext cx="5266481" cy="2286000"/>
          </a:xfrm>
          <a:prstGeom prst="rect">
            <a:avLst/>
          </a:prstGeom>
        </p:spPr>
      </p:pic>
      <p:pic>
        <p:nvPicPr>
          <p:cNvPr id="19" name="Picture 18" descr="2nd Floor Geothermal Zon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26200" y="4191000"/>
            <a:ext cx="5285971" cy="2286000"/>
          </a:xfrm>
          <a:prstGeom prst="rect">
            <a:avLst/>
          </a:prstGeom>
        </p:spPr>
      </p:pic>
      <p:pic>
        <p:nvPicPr>
          <p:cNvPr id="22" name="Picture 21" descr="Lower Level Geothermal Zone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17400" y="2819400"/>
            <a:ext cx="2044127" cy="2352675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183600" y="1295400"/>
            <a:ext cx="1441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st</a:t>
            </a:r>
            <a:r>
              <a:rPr lang="en-US" sz="1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Floor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1113750" y="3905250"/>
            <a:ext cx="1441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nd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Floor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5222200" y="2514600"/>
            <a:ext cx="1441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Lower Level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7" name="Picture 26" descr="http://www.mcquay.com/McQuay/DesignSolutions/images/WinterMo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133600"/>
            <a:ext cx="3791586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572000" y="5334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Image Taken From www.mcquay.com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pic>
        <p:nvPicPr>
          <p:cNvPr id="40" name="Picture 39" descr="Shadow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0" y="2057400"/>
            <a:ext cx="3200400" cy="29026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7400" y="1447800"/>
            <a:ext cx="8305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SITE &amp; BUILDING SHADE ANALYSIS 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Sun Position in sky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Optimum solar window: 9:00 AM – 3:00PM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No shade on building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Rooftop projection shadows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pring Equonix Shadow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45200" y="1461135"/>
            <a:ext cx="2460551" cy="211348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3" name="Picture 32" descr="Summer Solstice Shadow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83600" y="1461135"/>
            <a:ext cx="2436111" cy="21071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9812000" y="1488936"/>
            <a:ext cx="1295400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Spring Equinox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74200" y="1537335"/>
            <a:ext cx="1371600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Summer Solstice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6" name="Picture 35" descr="Fall Equonix Shadow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45200" y="3594735"/>
            <a:ext cx="2438400" cy="21166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9964400" y="3670935"/>
            <a:ext cx="1066800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Fall Equinox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8" name="Picture 37" descr="Winter Solstice Shadow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83600" y="3594735"/>
            <a:ext cx="2438400" cy="21202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2250400" y="3670936"/>
            <a:ext cx="129540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Winter Solstice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98400" y="2209800"/>
            <a:ext cx="1295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Overlay of all 4 days</a:t>
            </a: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15550" y="3505200"/>
            <a:ext cx="7105650" cy="30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191000" y="1600200"/>
          <a:ext cx="4724400" cy="4038608"/>
        </p:xfrm>
        <a:graphic>
          <a:graphicData uri="http://schemas.openxmlformats.org/drawingml/2006/table">
            <a:tbl>
              <a:tblPr/>
              <a:tblGrid>
                <a:gridCol w="1828800"/>
                <a:gridCol w="1058522"/>
                <a:gridCol w="880439"/>
                <a:gridCol w="956639"/>
              </a:tblGrid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F2F2F2"/>
                          </a:solidFill>
                          <a:latin typeface="Calibri"/>
                        </a:rPr>
                        <a:t> Day</a:t>
                      </a:r>
                      <a:endParaRPr lang="en-US" sz="1400" b="1" i="0" u="none" strike="noStrike" dirty="0">
                        <a:solidFill>
                          <a:srgbClr val="F2F2F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Spring Equinox - March 20th/21st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9:00 A.M.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12:00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3:00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Altitude Angle (°)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30.66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49.98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35.14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Azimuth Angle (South = 0°)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-60.43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-5.33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54.25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F2F2F2"/>
                          </a:solidFill>
                          <a:latin typeface="Calibri"/>
                        </a:rPr>
                        <a:t> Day</a:t>
                      </a:r>
                      <a:endParaRPr lang="en-US" sz="1400" b="1" i="0" u="none" strike="noStrike" dirty="0">
                        <a:solidFill>
                          <a:srgbClr val="F2F2F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Summer Solstice - June 21st/22nd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9:00 A.M.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12:00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3:00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Altitude Angle (°)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47.2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73.07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50.34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Azimuth Angle (South = 0°)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78.15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F2F2F2"/>
                          </a:solidFill>
                          <a:latin typeface="Calibri"/>
                        </a:rPr>
                        <a:t> Day</a:t>
                      </a:r>
                      <a:endParaRPr lang="en-US" sz="1400" b="1" i="0" u="none" strike="noStrike" dirty="0">
                        <a:solidFill>
                          <a:srgbClr val="F2F2F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Fall Equinox - September 22nd/23rd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9:00 A.M.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12:00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3:00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Altitude Angle (°)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32.93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49.89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32.61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Azimuth Angle (South = 0°)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-57.11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57.39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F2F2F2"/>
                          </a:solidFill>
                          <a:latin typeface="Calibri"/>
                        </a:rPr>
                        <a:t> Day</a:t>
                      </a:r>
                      <a:endParaRPr lang="en-US" sz="1400" b="1" i="0" u="none" strike="noStrike" dirty="0">
                        <a:solidFill>
                          <a:srgbClr val="F2F2F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Winter Solstice - December 21st/22nd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9:00 A.M.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12:00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3:00 P.M.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Altitude Angle (°)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26.27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14.42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Azimuth Angle (South = 0°)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-42.91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-1.33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40.87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144000" y="0"/>
            <a:ext cx="9144000" cy="1051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53800" y="1186964"/>
            <a:ext cx="56388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b="1" dirty="0" smtClean="0">
                <a:latin typeface="Candara" pitchFamily="34" charset="0"/>
              </a:rPr>
              <a:t>ANALYSIS #3: RENEWABLE ENERGY SOURCES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1600" dirty="0" smtClean="0">
                <a:latin typeface="Candara" pitchFamily="34" charset="0"/>
              </a:rPr>
              <a:t>System Design </a:t>
            </a:r>
            <a:r>
              <a:rPr lang="en-US" sz="1400" dirty="0" smtClean="0">
                <a:latin typeface="Candara" pitchFamily="34" charset="0"/>
              </a:rPr>
              <a:t>(Electrical Breadth)</a:t>
            </a:r>
            <a:endParaRPr lang="en-US" sz="1600" dirty="0" smtClean="0">
              <a:latin typeface="Candara" pitchFamily="34" charset="0"/>
            </a:endParaRP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000" dirty="0" smtClean="0">
                <a:latin typeface="Candara" pitchFamily="34" charset="0"/>
              </a:rPr>
              <a:t>ACKNOWLEDGEMENTS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System 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9964400" y="1676400"/>
          <a:ext cx="609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 descr="C:\Users\Will\Documents\AE SENIOR THESIS\Thesis Work\Analysis 3 - Increase Sustainability\PV Array\Images\3D View of 35 tilt rotated 31 degrees preli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1" y="3857626"/>
            <a:ext cx="3267074" cy="23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Will\Documents\AE SENIOR THESIS\Thesis Work\Analysis 3 - Increase Sustainability\PV Array\Images\3D View of 50 degree tilt arraw facing due sout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35200" y="3733800"/>
            <a:ext cx="2743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276475" y="-41275"/>
            <a:ext cx="3679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668000" y="1371600"/>
          <a:ext cx="6997781" cy="2042160"/>
        </p:xfrm>
        <a:graphic>
          <a:graphicData uri="http://schemas.openxmlformats.org/drawingml/2006/table">
            <a:tbl>
              <a:tblPr/>
              <a:tblGrid>
                <a:gridCol w="838200"/>
                <a:gridCol w="1676400"/>
                <a:gridCol w="1600200"/>
                <a:gridCol w="1600200"/>
                <a:gridCol w="1282781"/>
              </a:tblGrid>
              <a:tr h="3048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ARRAY ORIENTATION &amp; TILT COMPARISON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Angle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Array Orientation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Min. Row Spacing to Avoid Shading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#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Panels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kWh/ Panel/ Year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35°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Rotated 31°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11'-10"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385.39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Due South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9'-9"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399.34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Rotated 31°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10'-5"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386.42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Due South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8'-8"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398.81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724400" y="3276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Minimum Row Spacing Determined by Shadow Lengths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44200" y="6248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Rotated 31° Orientation with 35° Tilt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59000" y="62484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Due South Orientation with 35° Tilt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0" y="2362200"/>
            <a:ext cx="685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42 Degree Spacin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400" y="1600200"/>
            <a:ext cx="4581525" cy="16097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3639800" y="2362200"/>
            <a:ext cx="685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953000" y="1295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9:00 AM</a:t>
            </a:r>
            <a:r>
              <a:rPr lang="en-US" sz="1100" b="1" dirty="0" smtClean="0">
                <a:latin typeface="Calibri" pitchFamily="34" charset="0"/>
                <a:cs typeface="Arial" pitchFamily="34" charset="0"/>
              </a:rPr>
              <a:t>	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12:00 PM	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3:00 PM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562600" y="1371600"/>
            <a:ext cx="371475" cy="122237"/>
          </a:xfrm>
          <a:prstGeom prst="roundRect">
            <a:avLst>
              <a:gd name="adj" fmla="val 16667"/>
            </a:avLst>
          </a:prstGeom>
          <a:solidFill>
            <a:srgbClr val="C00000">
              <a:alpha val="70000"/>
            </a:srgb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629400" y="1371600"/>
            <a:ext cx="371475" cy="122238"/>
          </a:xfrm>
          <a:prstGeom prst="roundRect">
            <a:avLst>
              <a:gd name="adj" fmla="val 16667"/>
            </a:avLst>
          </a:prstGeom>
          <a:solidFill>
            <a:srgbClr val="0F243E">
              <a:alpha val="70000"/>
            </a:srgbClr>
          </a:solidFill>
          <a:ln w="9525">
            <a:solidFill>
              <a:srgbClr val="0F243E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696200" y="1371600"/>
            <a:ext cx="371475" cy="122238"/>
          </a:xfrm>
          <a:prstGeom prst="roundRect">
            <a:avLst>
              <a:gd name="adj" fmla="val 16667"/>
            </a:avLst>
          </a:prstGeom>
          <a:solidFill>
            <a:srgbClr val="006600">
              <a:alpha val="70000"/>
            </a:srgb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687800" y="3124200"/>
            <a:ext cx="685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687800" y="2590800"/>
            <a:ext cx="685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43400" y="4038600"/>
            <a:ext cx="47244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FINAL SYSTEM DESIGN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Due south orientation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1-axis tracking (adjustable tilt)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 algn="ctr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Row spacing = minimum per 35°</a:t>
            </a:r>
          </a:p>
          <a:p>
            <a:pPr lvl="1" algn="ctr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9" grpId="0"/>
      <p:bldP spid="30" grpId="0"/>
      <p:bldP spid="32" grpId="0" animBg="1"/>
      <p:bldP spid="32" grpId="1" animBg="1"/>
      <p:bldP spid="34" grpId="1" animBg="1"/>
      <p:bldP spid="25" grpId="0" animBg="1"/>
      <p:bldP spid="26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7400" y="1447800"/>
            <a:ext cx="83058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SUNPOWER E19-320 MODULES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Per NEC max PV array voltage = 600V 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Max  voltage calculated at lowest ambient temperature: </a:t>
            </a:r>
          </a:p>
          <a:p>
            <a:pPr marL="628650" lvl="1" indent="-17145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 algn="ctr">
              <a:defRPr/>
            </a:pPr>
            <a:r>
              <a:rPr lang="en-US" sz="2000" dirty="0" smtClean="0">
                <a:latin typeface="Cambria" pitchFamily="18" charset="0"/>
              </a:rPr>
              <a:t>Maximum Module Voltage = 72.22V</a:t>
            </a:r>
          </a:p>
          <a:p>
            <a:pPr lvl="1" algn="ctr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 algn="ctr">
              <a:defRPr/>
            </a:pPr>
            <a:r>
              <a:rPr lang="en-US" sz="2000" dirty="0" smtClean="0">
                <a:latin typeface="Cambria" pitchFamily="18" charset="0"/>
              </a:rPr>
              <a:t>600V/72.22V = 8.3 =&gt; 8 Modules in series max 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3838605"/>
            <a:ext cx="4038600" cy="30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792200" y="4114800"/>
            <a:ext cx="457200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FINAL LAYOUT &amp; SYSTEM SIZE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2000" dirty="0" smtClean="0">
                <a:latin typeface="Cambria" pitchFamily="18" charset="0"/>
              </a:rPr>
              <a:t>28 Strings * 8 modules/string * 320W    = 71.68kW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92800" y="1295400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SATCON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POWERGATE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PLUS 75kW INVERTER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6 combiner inputs rated at 80A </a:t>
            </a:r>
            <a:endParaRPr lang="en-US" sz="800" dirty="0" smtClean="0"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7 string per inverter input</a:t>
            </a: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6400" y="3276600"/>
            <a:ext cx="40900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964400" y="4876800"/>
            <a:ext cx="518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Cambria" pitchFamily="18" charset="0"/>
              </a:rPr>
              <a:t>6.24 A/string * 7 strings  * 1.56 = 68.14A</a:t>
            </a:r>
          </a:p>
          <a:p>
            <a:pPr algn="ctr">
              <a:defRPr/>
            </a:pPr>
            <a:endParaRPr lang="en-US" sz="2000" dirty="0" smtClean="0">
              <a:latin typeface="Cambria" pitchFamily="18" charset="0"/>
            </a:endParaRPr>
          </a:p>
          <a:p>
            <a:pPr algn="ctr">
              <a:defRPr/>
            </a:pPr>
            <a:r>
              <a:rPr lang="en-US" sz="2000" dirty="0" smtClean="0">
                <a:latin typeface="Cambria" pitchFamily="18" charset="0"/>
              </a:rPr>
              <a:t>68.14A &lt; 80A =&gt;</a:t>
            </a:r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OK</a:t>
            </a:r>
            <a:endParaRPr lang="en-US" sz="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612600" y="2362200"/>
            <a:ext cx="155575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Combiner Input in Inverter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24231600" y="3048000"/>
            <a:ext cx="99060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0802600" y="3040063"/>
            <a:ext cx="2209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8 Module Sting,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Isc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= 6.24A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3012400" y="2667000"/>
            <a:ext cx="155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DC Combiner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23241000" y="3276600"/>
            <a:ext cx="99060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23736300" y="4381500"/>
            <a:ext cx="1066800" cy="76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1"/>
      <p:bldP spid="26" grpId="2"/>
      <p:bldP spid="27" grpId="0"/>
      <p:bldP spid="29" grpId="0"/>
      <p:bldP spid="57348" grpId="0"/>
      <p:bldP spid="57349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System 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507200" y="1828800"/>
            <a:ext cx="70104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726400" y="2819400"/>
            <a:ext cx="1447800" cy="5429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500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kVA</a:t>
            </a:r>
            <a:r>
              <a:rPr lang="en-US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 Transformer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33100" y="2895600"/>
            <a:ext cx="1689100" cy="53340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Satcon</a:t>
            </a:r>
            <a:r>
              <a:rPr lang="en-US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 75kW Inverter 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74200" y="4038600"/>
            <a:ext cx="1447800" cy="5429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Combiner Panel/Box</a:t>
            </a:r>
            <a:endParaRPr lang="en-US" sz="3200" b="1" dirty="0">
              <a:latin typeface="Calibri" pitchFamily="34" charset="0"/>
            </a:endParaRPr>
          </a:p>
        </p:txBody>
      </p:sp>
      <p:cxnSp>
        <p:nvCxnSpPr>
          <p:cNvPr id="23" name="Shape 22"/>
          <p:cNvCxnSpPr/>
          <p:nvPr/>
        </p:nvCxnSpPr>
        <p:spPr>
          <a:xfrm rot="10800000">
            <a:off x="21488400" y="3352800"/>
            <a:ext cx="723900" cy="947738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7" idx="2"/>
          </p:cNvCxnSpPr>
          <p:nvPr/>
        </p:nvCxnSpPr>
        <p:spPr>
          <a:xfrm rot="5400000" flipH="1" flipV="1">
            <a:off x="23771225" y="3736975"/>
            <a:ext cx="914400" cy="298450"/>
          </a:xfrm>
          <a:prstGeom prst="bentConnector3">
            <a:avLst>
              <a:gd name="adj1" fmla="val 104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3850600" y="4191000"/>
            <a:ext cx="152400" cy="152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0"/>
          </p:cNvCxnSpPr>
          <p:nvPr/>
        </p:nvCxnSpPr>
        <p:spPr>
          <a:xfrm rot="5400000" flipH="1" flipV="1">
            <a:off x="24076025" y="2587625"/>
            <a:ext cx="609600" cy="635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1186775" y="2511425"/>
            <a:ext cx="609600" cy="635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2631402" y="4800601"/>
            <a:ext cx="457198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3317200" y="1981200"/>
            <a:ext cx="22098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DC Power From Array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421600" y="1905000"/>
            <a:ext cx="22098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15kV Utility In 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55" name="Elbow Connector 54"/>
          <p:cNvCxnSpPr/>
          <p:nvPr/>
        </p:nvCxnSpPr>
        <p:spPr>
          <a:xfrm>
            <a:off x="22860000" y="5029200"/>
            <a:ext cx="1752600" cy="4572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0800000" flipV="1">
            <a:off x="21336000" y="5029200"/>
            <a:ext cx="1524000" cy="4572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3774400" y="4114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384000" y="4724400"/>
            <a:ext cx="17526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400A AC Fused Disconnect Switch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307800" y="3657600"/>
            <a:ext cx="152400" cy="76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4612600" y="3505200"/>
            <a:ext cx="16002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1 set of (4) 2/0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AWG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24384000" y="3657600"/>
            <a:ext cx="304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003000" y="4495800"/>
            <a:ext cx="6858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4307800" y="3886200"/>
            <a:ext cx="152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4384000" y="3810000"/>
            <a:ext cx="1371600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  <a:latin typeface="Calibri" pitchFamily="34" charset="0"/>
              </a:rPr>
              <a:t>Production Meter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783800" y="4724400"/>
            <a:ext cx="152400" cy="15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1717000" y="4648200"/>
            <a:ext cx="1371600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  <a:latin typeface="Calibri" pitchFamily="34" charset="0"/>
              </a:rPr>
              <a:t>Load Meter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412200" y="3733800"/>
            <a:ext cx="152400" cy="15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0269200" y="3657600"/>
            <a:ext cx="1371600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  <a:latin typeface="Calibri" pitchFamily="34" charset="0"/>
              </a:rPr>
              <a:t>Net Meter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3800" y="5181600"/>
            <a:ext cx="828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rot="5400000" flipH="1" flipV="1">
            <a:off x="22745700" y="5143500"/>
            <a:ext cx="228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2098000" y="5562600"/>
            <a:ext cx="1981200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  <a:latin typeface="Calibri" pitchFamily="34" charset="0"/>
              </a:rPr>
              <a:t>Main Distribution Panel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058400" y="1197129"/>
            <a:ext cx="7543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Calibri" pitchFamily="34" charset="0"/>
              </a:rPr>
              <a:t>Feed From Inverter to Combiner Panel/Box Sizing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Max current from inverter data sheet: 91A/phase</a:t>
            </a:r>
          </a:p>
          <a:p>
            <a:endParaRPr lang="en-US" sz="7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91A x 1.56 (NEC Multiplier) =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142A</a:t>
            </a:r>
          </a:p>
          <a:p>
            <a:endParaRPr lang="en-US" sz="7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NEC Table 310.15(B)(2)(a): Multiplier for 4-6 current carrying conductors in a raceway =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0.8</a:t>
            </a:r>
          </a:p>
          <a:p>
            <a:endParaRPr lang="en-US" sz="7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NEC Table 310.16 (90°C Wire): 2/0 </a:t>
            </a:r>
            <a:r>
              <a:rPr lang="en-US" sz="2000" dirty="0" err="1" smtClean="0">
                <a:latin typeface="Calibri" pitchFamily="34" charset="0"/>
              </a:rPr>
              <a:t>AWG</a:t>
            </a:r>
            <a:r>
              <a:rPr lang="en-US" sz="2000" dirty="0" smtClean="0">
                <a:latin typeface="Calibri" pitchFamily="34" charset="0"/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195A</a:t>
            </a:r>
          </a:p>
          <a:p>
            <a:endParaRPr lang="en-US" sz="700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195A x 0.8 = 156A &gt; 142A =&gt; OK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34600" y="4114800"/>
            <a:ext cx="7848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AC FUSED DISCONNECT SWITCH SIZING</a:t>
            </a:r>
          </a:p>
          <a:p>
            <a:endParaRPr lang="en-US" sz="9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Max current from inverter data sheet: 91A/phase</a:t>
            </a:r>
          </a:p>
          <a:p>
            <a:endParaRPr lang="en-US" sz="9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91A x  3 phases 1.25 (NEC Multiplier) =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342A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9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Ideal fused disconnect switch size: 350A =&gt; not available =&gt;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400A</a:t>
            </a:r>
            <a:endParaRPr lang="en-US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9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Interrupt Rating must be greater than; 500kVA / (.480kV * 3^</a:t>
            </a:r>
            <a:r>
              <a:rPr lang="en-US" sz="2000" baseline="30000" dirty="0" smtClean="0">
                <a:latin typeface="Calibri" pitchFamily="34" charset="0"/>
              </a:rPr>
              <a:t>(1/2) </a:t>
            </a:r>
            <a:r>
              <a:rPr lang="en-US" sz="2000" dirty="0" smtClean="0">
                <a:latin typeface="Calibri" pitchFamily="34" charset="0"/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600A</a:t>
            </a:r>
            <a:endParaRPr lang="en-US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1000" dirty="0" smtClean="0"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" name="Picture 5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741" y="1371600"/>
            <a:ext cx="3388659" cy="2743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6" name="Picture 6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19600"/>
            <a:ext cx="2133600" cy="177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 rot="1813180">
            <a:off x="6377651" y="2634856"/>
            <a:ext cx="647525" cy="18667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0" name="Straight Connector 69"/>
          <p:cNvCxnSpPr>
            <a:endCxn id="56" idx="2"/>
          </p:cNvCxnSpPr>
          <p:nvPr/>
        </p:nvCxnSpPr>
        <p:spPr>
          <a:xfrm flipV="1">
            <a:off x="5029200" y="4114800"/>
            <a:ext cx="2191871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38800" y="1524000"/>
            <a:ext cx="1981200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Inverter Location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71" idx="2"/>
            <a:endCxn id="59" idx="0"/>
          </p:cNvCxnSpPr>
          <p:nvPr/>
        </p:nvCxnSpPr>
        <p:spPr>
          <a:xfrm rot="16200000" flipH="1">
            <a:off x="6311791" y="2210940"/>
            <a:ext cx="754208" cy="118991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23698200" y="4343400"/>
            <a:ext cx="381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9507200" y="1295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LOAD SIDE CONNECTION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2" grpId="0"/>
      <p:bldP spid="53" grpId="0"/>
      <p:bldP spid="60" grpId="0" animBg="1"/>
      <p:bldP spid="62" grpId="0"/>
      <p:bldP spid="63" grpId="0" animBg="1"/>
      <p:bldP spid="64" grpId="0"/>
      <p:bldP spid="78" grpId="0" animBg="1"/>
      <p:bldP spid="79" grpId="0"/>
      <p:bldP spid="80" grpId="0" animBg="1"/>
      <p:bldP spid="81" grpId="0"/>
      <p:bldP spid="83" grpId="0" animBg="1"/>
      <p:bldP spid="84" grpId="0"/>
      <p:bldP spid="88" grpId="0"/>
      <p:bldP spid="59" grpId="0" animBg="1"/>
      <p:bldP spid="71" grpId="0" animBg="1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0" y="1197129"/>
            <a:ext cx="7696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STRING TO DC COMBINER BOX WIRE SIZING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Isc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6.24A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Maximum String Current = 6.24A * 1.56 (NEC multiplier for wire sizing) =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9.73A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From NEC Table 310.15(B)(2)(c):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22°C</a:t>
            </a:r>
            <a:r>
              <a:rPr lang="en-US" sz="2000" b="1" dirty="0" smtClean="0">
                <a:latin typeface="Cambria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8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Adjusted Temperature = (36°C + 22°C) =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58°C</a:t>
            </a:r>
          </a:p>
          <a:p>
            <a:endParaRPr lang="en-US" sz="800" dirty="0" smtClean="0">
              <a:latin typeface="Cambria" pitchFamily="18" charset="0"/>
            </a:endParaRPr>
          </a:p>
          <a:p>
            <a:pPr lvl="0"/>
            <a:r>
              <a:rPr lang="en-US" sz="2000" dirty="0" smtClean="0">
                <a:latin typeface="Cambria" pitchFamily="18" charset="0"/>
              </a:rPr>
              <a:t>From NEC Table 310.16: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0.71 for 90°C wire</a:t>
            </a:r>
          </a:p>
          <a:p>
            <a:pPr lvl="0"/>
            <a:endParaRPr lang="en-US" sz="8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From NEC Table 310.16, #12 </a:t>
            </a:r>
            <a:r>
              <a:rPr lang="en-US" sz="2000" dirty="0" err="1" smtClean="0">
                <a:latin typeface="Cambria" pitchFamily="18" charset="0"/>
              </a:rPr>
              <a:t>AWG</a:t>
            </a:r>
            <a:r>
              <a:rPr lang="en-US" sz="2000" dirty="0" smtClean="0">
                <a:latin typeface="Cambria" pitchFamily="18" charset="0"/>
              </a:rPr>
              <a:t> 90°C Wire =</a:t>
            </a:r>
          </a:p>
          <a:p>
            <a:endParaRPr lang="en-US" sz="800" dirty="0" smtClean="0">
              <a:latin typeface="Cambria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25A * .71 = 17.75A&gt; 9.73 =&gt; </a:t>
            </a: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</a:rPr>
              <a:t>Ok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Common practice is to us a minimum of #10AWG for PV Systems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endParaRPr lang="en-US" sz="700" dirty="0" smtClean="0">
              <a:latin typeface="Calibri" pitchFamily="34" charset="0"/>
            </a:endParaRPr>
          </a:p>
          <a:p>
            <a:endParaRPr lang="en-US" sz="7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78600" y="1219200"/>
            <a:ext cx="7543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STRING TO DC COMBINER BOX POWER LOSS CHECK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Power Loss Equation =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From NEC table 8: Wire factor for #10AWG =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1.26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</a:rPr>
              <a:t>Ω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</a:rPr>
              <a:t>kFT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Average Wire Length: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50ft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Imp=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5.86A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Power Loss =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=&gt; Increase wire size to # 8 to limit power loss </a:t>
            </a:r>
          </a:p>
          <a:p>
            <a:endParaRPr lang="en-US" sz="700" dirty="0" smtClean="0">
              <a:latin typeface="Calibri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746" y="2286001"/>
            <a:ext cx="477176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038600" y="4114801"/>
            <a:ext cx="19812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Module to Module Wire Size: #10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AWG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248400" y="1295400"/>
            <a:ext cx="2133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String to DC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Combiner box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Wire Size: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#8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AWG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934200" y="4191000"/>
            <a:ext cx="19812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DC Combiner box to Inverter Wire Size: #2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AWG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81600" y="3352801"/>
            <a:ext cx="2286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86600" y="2514601"/>
            <a:ext cx="2286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77200" y="2971801"/>
            <a:ext cx="2286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7" idx="4"/>
            <a:endCxn id="59402" idx="0"/>
          </p:cNvCxnSpPr>
          <p:nvPr/>
        </p:nvCxnSpPr>
        <p:spPr>
          <a:xfrm rot="5400000">
            <a:off x="4857750" y="3676651"/>
            <a:ext cx="609600" cy="266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0"/>
          </p:cNvCxnSpPr>
          <p:nvPr/>
        </p:nvCxnSpPr>
        <p:spPr>
          <a:xfrm rot="5400000" flipH="1" flipV="1">
            <a:off x="6953250" y="2152651"/>
            <a:ext cx="609600" cy="114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4"/>
          </p:cNvCxnSpPr>
          <p:nvPr/>
        </p:nvCxnSpPr>
        <p:spPr>
          <a:xfrm rot="5400000">
            <a:off x="7639050" y="3486151"/>
            <a:ext cx="914400" cy="190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343400" y="5181599"/>
            <a:ext cx="4953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828800" marR="0" lvl="0" indent="-1828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System Design: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4 Identical groups as   shown above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rcRect l="3013" t="18824" r="2072" b="15294"/>
          <a:stretch>
            <a:fillRect/>
          </a:stretch>
        </p:blipFill>
        <p:spPr bwMode="auto">
          <a:xfrm>
            <a:off x="21793200" y="16764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5" cstate="print"/>
          <a:srcRect l="1349" t="8421" r="2867" b="15789"/>
          <a:stretch>
            <a:fillRect/>
          </a:stretch>
        </p:blipFill>
        <p:spPr bwMode="auto">
          <a:xfrm>
            <a:off x="20878800" y="34290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36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14800" y="2209800"/>
          <a:ext cx="4876800" cy="2667002"/>
        </p:xfrm>
        <a:graphic>
          <a:graphicData uri="http://schemas.openxmlformats.org/drawingml/2006/table">
            <a:tbl>
              <a:tblPr/>
              <a:tblGrid>
                <a:gridCol w="652344"/>
                <a:gridCol w="2776656"/>
                <a:gridCol w="1447800"/>
              </a:tblGrid>
              <a:tr h="31957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PV SYSTEM ESTIMATE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3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Resized Steel Joists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$1,106.20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293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Sunpower E19-320 Solar Modules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$476,400.00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293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Sacton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Powergate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Plus 75kW Inverter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$36,000.00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293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Wire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$5,538.00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293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$26,740.00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1957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Cost: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$545,784.20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228" marR="12222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29800" y="21336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ESTIMATED COST OF SYSTEM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Cost of PV System Alone: $545,784.00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OPTION 1: Relocated RTU’s to lower roof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2"/>
            <a:r>
              <a:rPr lang="en-US" sz="2000" b="1" dirty="0" smtClean="0">
                <a:latin typeface="Cambria" pitchFamily="18" charset="0"/>
              </a:rPr>
              <a:t>Total Cost: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$495,004.00</a:t>
            </a:r>
          </a:p>
          <a:p>
            <a:pPr lvl="2"/>
            <a:endParaRPr lang="en-US" sz="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OPTION 2: Installation with Geothermal System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2"/>
            <a:r>
              <a:rPr lang="en-US" sz="2000" b="1" dirty="0" smtClean="0">
                <a:latin typeface="Cambria" pitchFamily="18" charset="0"/>
              </a:rPr>
              <a:t>Total Cost: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$967,702.00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>
              <a:solidFill>
                <a:srgbClr val="C00000"/>
              </a:solidFill>
            </a:endParaRPr>
          </a:p>
          <a:p>
            <a:endParaRPr lang="en-US" sz="700" dirty="0" smtClean="0">
              <a:latin typeface="Calibri" pitchFamily="34" charset="0"/>
            </a:endParaRPr>
          </a:p>
          <a:p>
            <a:endParaRPr lang="en-US" sz="700" dirty="0" smtClean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26200" y="2209800"/>
            <a:ext cx="7010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ESTIMATED YEARLY OUTPUT OF SYSTEM</a:t>
            </a:r>
          </a:p>
          <a:p>
            <a:pPr algn="ctr"/>
            <a:endParaRPr lang="en-US" sz="800" b="1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From </a:t>
            </a:r>
            <a:r>
              <a:rPr lang="en-US" sz="2000" dirty="0" err="1" smtClean="0">
                <a:latin typeface="Calibri" pitchFamily="34" charset="0"/>
              </a:rPr>
              <a:t>PVWatts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102,240 kWh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Total Value of Electricity Produced </a:t>
            </a:r>
            <a:r>
              <a:rPr lang="en-US" sz="2000" dirty="0" smtClean="0">
                <a:latin typeface="Calibri"/>
              </a:rPr>
              <a:t>≈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 $10,000.00</a:t>
            </a:r>
          </a:p>
          <a:p>
            <a:endParaRPr lang="en-US" sz="800" b="1" dirty="0" smtClean="0">
              <a:solidFill>
                <a:srgbClr val="C00000"/>
              </a:solidFill>
              <a:latin typeface="Calibri"/>
            </a:endParaRPr>
          </a:p>
          <a:p>
            <a:r>
              <a:rPr lang="en-US" sz="2000" dirty="0" smtClean="0">
                <a:latin typeface="Calibri"/>
              </a:rPr>
              <a:t>Estimated yearly building electric usage: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547,500 kWh</a:t>
            </a:r>
          </a:p>
          <a:p>
            <a:endParaRPr lang="en-US" sz="800" dirty="0" smtClean="0">
              <a:latin typeface="Calibri"/>
            </a:endParaRPr>
          </a:p>
          <a:p>
            <a:r>
              <a:rPr lang="en-US" sz="2000" dirty="0" smtClean="0">
                <a:latin typeface="Calibri"/>
              </a:rPr>
              <a:t>Percent PV system will offset building usage: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19%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III: PHOTOVOLTAIC ARRAY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29800" y="1371600"/>
            <a:ext cx="7239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CONCLUSION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SSB roof idea for photovoltaic array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98% of additional cost to add a Geothermal system is the installation of the wells &amp; horizontal piping   </a:t>
            </a: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9800" y="3352800"/>
            <a:ext cx="7239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RECOMMENDATIONS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Install both Geothermal &amp; PV array on SSB</a:t>
            </a: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PSU can use SSB to research operating techniques of buildings with these systems to figure out best way to incorporate them into their building projects of the future</a:t>
            </a: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-76200"/>
            <a:ext cx="9144000" cy="113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LESSONS LEARNED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29800" y="1450538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ANALYSIS I: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115888" lvl="0" indent="-115888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Minimum Geopier element spacing often governs design</a:t>
            </a:r>
          </a:p>
          <a:p>
            <a:pPr marL="115888" lvl="0" indent="-115888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Cost to increase concrete foundation element sizes is minimal compared to total cost of project</a:t>
            </a: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71500" lvl="1" indent="-114300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9800" y="2898338"/>
            <a:ext cx="723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ANALYSIS II: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mbria" pitchFamily="18" charset="0"/>
              </a:rPr>
              <a:t>Sustainable roofing goes beyond LEED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mbria" pitchFamily="18" charset="0"/>
              </a:rPr>
              <a:t>A cheaper roof is not always the best choice for every project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9800" y="4269938"/>
            <a:ext cx="769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ANALYSIS III: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mbria" pitchFamily="18" charset="0"/>
              </a:rPr>
              <a:t>Wire size is often governed by power loss, not NEC minimum requirements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mbria" pitchFamily="18" charset="0"/>
              </a:rPr>
              <a:t>PV array layout  on rotated buildings needs to be analyzed closely </a:t>
            </a:r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ACKNOWLEDGEMENTS</a:t>
            </a:r>
            <a:r>
              <a:rPr lang="en-US" sz="1400" b="1" dirty="0" smtClean="0">
                <a:latin typeface="Candara" pitchFamily="34" charset="0"/>
              </a:rPr>
              <a:t>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-76200"/>
            <a:ext cx="9144000" cy="11387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ACKNOWLEDGEMENTS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9067800" y="3810000"/>
            <a:ext cx="4495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PENN STATE UNIVERSITY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Dr. David Riley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Clive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Dorrell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Prof. Robert Holland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Dr. M. Kevin Parfait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Dr. Finley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Shaprio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0668000" y="1295400"/>
            <a:ext cx="5867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ALEXANDER BUILDING CONSTRUCTION Co.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Mike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Stambaugh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Dan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Flickinger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Bradley Spade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Steven Wilt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Jeffrey Smith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Dave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Nick Miller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4478000" y="3810000"/>
            <a:ext cx="3581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CMT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LABORATORIES Inc.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J.P. Thornton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4401800" y="4572000"/>
            <a:ext cx="335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TREMCO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ROOFING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Mr. Randy Kline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269200" y="297180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SPECIAL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THANKS TO: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Pennsylvania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State University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latin typeface="Calibri" pitchFamily="34" charset="0"/>
                <a:cs typeface="Times New Roman" pitchFamily="18" charset="0"/>
              </a:rPr>
              <a:t>Penn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State Milton S. Hershey Medical Center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0" y="-14646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134600" y="1524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</a:t>
            </a:r>
            <a:r>
              <a:rPr lang="en-US" sz="4000" b="1" dirty="0" smtClean="0">
                <a:latin typeface="Candara" pitchFamily="34" charset="0"/>
              </a:rPr>
              <a:t>UESTIONS</a:t>
            </a:r>
            <a:endParaRPr lang="en-US" sz="4000" b="1" dirty="0"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25908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3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125200" y="1295400"/>
            <a:ext cx="51816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latin typeface="Century Gothic" pitchFamily="34" charset="0"/>
              </a:rPr>
              <a:t>OWNER: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Pennsylvania State University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Hershey Medical Center</a:t>
            </a:r>
          </a:p>
          <a:p>
            <a:pPr lvl="2"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entury Gothic" pitchFamily="34" charset="0"/>
              </a:rPr>
              <a:t>LOCATION:</a:t>
            </a:r>
            <a:endParaRPr lang="en-US" sz="1800" dirty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smtClean="0">
                <a:latin typeface="Century Gothic" pitchFamily="34" charset="0"/>
              </a:rPr>
              <a:t>Hershey Medical Center – Hershey PA</a:t>
            </a:r>
            <a:endParaRPr lang="en-US" sz="1800" dirty="0">
              <a:latin typeface="Century Gothic" pitchFamily="34" charset="0"/>
            </a:endParaRPr>
          </a:p>
          <a:p>
            <a:pPr>
              <a:defRPr/>
            </a:pPr>
            <a:endParaRPr lang="en-US" sz="1800" b="1" dirty="0">
              <a:latin typeface="Century Gothic" pitchFamily="34" charset="0"/>
            </a:endParaRPr>
          </a:p>
          <a:p>
            <a:pPr>
              <a:defRPr/>
            </a:pPr>
            <a:r>
              <a:rPr lang="en-US" sz="1800" b="1" dirty="0">
                <a:latin typeface="Century Gothic" pitchFamily="34" charset="0"/>
              </a:rPr>
              <a:t>BUILDING</a:t>
            </a: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b="1" dirty="0" smtClean="0">
                <a:latin typeface="Century Gothic" pitchFamily="34" charset="0"/>
              </a:rPr>
              <a:t>INFORMATION</a:t>
            </a:r>
            <a:endParaRPr lang="en-US" sz="1800" dirty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smtClean="0">
                <a:latin typeface="Century Gothic" pitchFamily="34" charset="0"/>
              </a:rPr>
              <a:t>42,796 SF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2 Stories + 1,000 SF Basement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Built Atop Existing Utility Tunnel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>
              <a:latin typeface="Century Gothic" pitchFamily="34" charset="0"/>
            </a:endParaRPr>
          </a:p>
          <a:p>
            <a:pPr>
              <a:defRPr/>
            </a:pPr>
            <a:endParaRPr lang="en-US" sz="1400" dirty="0">
              <a:latin typeface="Copperplate Goth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PROJECT BACKGROUND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5800" y="4191000"/>
            <a:ext cx="4800600" cy="221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8200" y="1371600"/>
            <a:ext cx="7184284" cy="31242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6" name="Straight Connector 25"/>
          <p:cNvCxnSpPr/>
          <p:nvPr/>
        </p:nvCxnSpPr>
        <p:spPr>
          <a:xfrm rot="5400000">
            <a:off x="21602700" y="4762500"/>
            <a:ext cx="1447800" cy="762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793200" y="5867400"/>
            <a:ext cx="381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869400" y="2895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SSB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Site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25200" y="4698563"/>
            <a:ext cx="518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latin typeface="Century Gothic" pitchFamily="34" charset="0"/>
              </a:rPr>
              <a:t>PROJECT INFORMATION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Delivery Method: Design-Bid-Build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Contract Type: CM @ Risk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Project Cost: $14,395,331.00 </a:t>
            </a:r>
            <a:r>
              <a:rPr lang="en-US" sz="1800" dirty="0" err="1" smtClean="0">
                <a:latin typeface="Century Gothic" pitchFamily="34" charset="0"/>
              </a:rPr>
              <a:t>GMP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Constriction Dates: 6-1-2010 – 8-31-2011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896600" y="1981200"/>
            <a:ext cx="5867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latin typeface="Century Gothic" pitchFamily="34" charset="0"/>
              </a:rPr>
              <a:t>STRUCTURAL SYSTEM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 Micropiles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Pile caps and gradebeams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Rigid Structural Steel Frame</a:t>
            </a:r>
          </a:p>
          <a:p>
            <a:pPr lvl="2"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entury Gothic" pitchFamily="34" charset="0"/>
              </a:rPr>
              <a:t>EXTERIOR ENCLOSURE:</a:t>
            </a:r>
            <a:endParaRPr lang="en-US" sz="1800" dirty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Arriscraft</a:t>
            </a:r>
            <a:r>
              <a:rPr lang="en-US" sz="1800" dirty="0" smtClean="0">
                <a:latin typeface="Century Gothic" pitchFamily="34" charset="0"/>
              </a:rPr>
              <a:t> Masonry veneer with CMU backup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Century Gothic" pitchFamily="34" charset="0"/>
              </a:rPr>
              <a:t>Centria</a:t>
            </a:r>
            <a:r>
              <a:rPr lang="en-US" sz="1800" dirty="0" smtClean="0">
                <a:latin typeface="Century Gothic" pitchFamily="34" charset="0"/>
              </a:rPr>
              <a:t> Metal Panels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Glazed Aluminum Curtain Wall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3-ply Cold Applied Built-Up Roof</a:t>
            </a:r>
            <a:endParaRPr lang="en-US" sz="1800" dirty="0">
              <a:latin typeface="Century Gothic" pitchFamily="34" charset="0"/>
            </a:endParaRPr>
          </a:p>
          <a:p>
            <a:pPr>
              <a:defRPr/>
            </a:pPr>
            <a:endParaRPr lang="en-US" sz="18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PROJECT BACKGROUND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 l="1282" t="2928" r="2564" b="3387"/>
          <a:stretch>
            <a:fillRect/>
          </a:stretch>
        </p:blipFill>
        <p:spPr bwMode="auto">
          <a:xfrm>
            <a:off x="21717000" y="44196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 l="1445" t="4938" r="3162" b="3704"/>
          <a:stretch>
            <a:fillRect/>
          </a:stretch>
        </p:blipFill>
        <p:spPr bwMode="auto">
          <a:xfrm>
            <a:off x="19126200" y="1676400"/>
            <a:ext cx="55728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1066800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63200" y="1752600"/>
            <a:ext cx="67818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PROBLEM IDENTIFICATION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Micropile foundation recommendations based on significantly larger loads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Micropiles are expensive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Installation Issue arose on project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9400" y="3733800"/>
            <a:ext cx="6781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RESEARCH GOALS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Perform preliminary foundation resign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Reduce total project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Reduce overall project schedule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2209800"/>
            <a:ext cx="76644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63200" y="1336864"/>
            <a:ext cx="67818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GEOTECHNICAL REPORT REVIEW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Based on 350K and 250K Column Loads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Karstic Bedrock (average depth: 40ft)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Mostly moist &amp; stiff Silts &amp; Clays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Bearing Capacity 2,000 </a:t>
            </a:r>
            <a:r>
              <a:rPr lang="en-US" sz="2000" dirty="0" err="1" smtClean="0">
                <a:latin typeface="Cambria" pitchFamily="18" charset="0"/>
              </a:rPr>
              <a:t>PSF</a:t>
            </a:r>
            <a:endParaRPr lang="en-US" sz="20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pic>
        <p:nvPicPr>
          <p:cNvPr id="18" name="Picture 17" descr="Pile Pla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26200" y="1905000"/>
            <a:ext cx="7720655" cy="4096375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0363200" y="3352800"/>
            <a:ext cx="6781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ACTUAL COLUMN LOADS &amp; ESTIMATED SETTLEMENTS</a:t>
            </a:r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 350K loads acceptable,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250K &gt;&gt; 98K Average (196K Max, 20K Min)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Settlements still &gt;1”  (Column lines 1-12)</a:t>
            </a:r>
          </a:p>
          <a:p>
            <a:pPr lvl="1"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9400" y="4953238"/>
            <a:ext cx="67818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=&gt; Soil Improvement Needed</a:t>
            </a:r>
            <a:endParaRPr lang="en-US" sz="28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lvl="1">
              <a:defRPr/>
            </a:pPr>
            <a:endParaRPr lang="en-US" sz="1800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83400" y="1905000"/>
            <a:ext cx="1524000" cy="403860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350K</a:t>
            </a:r>
            <a:endParaRPr lang="en-U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 rot="5400000" flipH="1" flipV="1">
            <a:off x="17526794" y="3961606"/>
            <a:ext cx="4114006" cy="794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</p:spPr>
      </p:cxnSp>
      <p:sp>
        <p:nvSpPr>
          <p:cNvPr id="29" name="Rectangle 28"/>
          <p:cNvSpPr/>
          <p:nvPr/>
        </p:nvSpPr>
        <p:spPr>
          <a:xfrm>
            <a:off x="21107400" y="1905000"/>
            <a:ext cx="5334000" cy="40386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250K</a:t>
            </a:r>
            <a:endParaRPr lang="en-U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 flipH="1" flipV="1">
            <a:off x="24384794" y="3962400"/>
            <a:ext cx="4114006" cy="794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 rot="5400000" flipH="1" flipV="1">
            <a:off x="19050794" y="3961606"/>
            <a:ext cx="4114006" cy="794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</p:spPr>
      </p:cxn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0604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CL 1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6502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CL 12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91262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CL 19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06000" y="3657600"/>
            <a:ext cx="8001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SPREAD FOOTING DESIGN WITH GEOPIERS (CL 1-12)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30” Diameter pier (S)  increased Soil Bearing Capacity to 5,000 </a:t>
            </a:r>
            <a:r>
              <a:rPr lang="en-US" sz="2000" dirty="0" err="1" smtClean="0">
                <a:latin typeface="Cambria" pitchFamily="18" charset="0"/>
              </a:rPr>
              <a:t>PSF</a:t>
            </a:r>
            <a:endParaRPr lang="en-US" sz="20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Minimum Geopier Element Spacing  (2x Diameter)Ruled Design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Limited Settlement to under ¾”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Limited Differential Settlement  to under ½”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0" y="4343400"/>
            <a:ext cx="7381410" cy="1943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0497800" y="1295400"/>
          <a:ext cx="5257800" cy="2839212"/>
        </p:xfrm>
        <a:graphic>
          <a:graphicData uri="http://schemas.openxmlformats.org/drawingml/2006/table">
            <a:tbl>
              <a:tblPr/>
              <a:tblGrid>
                <a:gridCol w="512613"/>
                <a:gridCol w="1449347"/>
                <a:gridCol w="948608"/>
                <a:gridCol w="1220560"/>
                <a:gridCol w="1126672"/>
              </a:tblGrid>
              <a:tr h="27607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FOOTING SCHEDULE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Footing Size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Depth (ft)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of Geopier® Elements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Depth of Geopier®(s)  (ft)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4'-0" x 4'-0"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3'-9"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5'-0" x 5'-0"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3'-9"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5'-0" x 9'-0"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3'-9"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5'-0" x 9'-0"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5'-0"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6'-0" x 10'-0"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3'-9"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53F"/>
                    </a:solidFill>
                  </a:tcPr>
                </a:tc>
              </a:tr>
              <a:tr h="226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10'-0" x 10'-0"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3'-9"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58400" y="1447800"/>
            <a:ext cx="8001000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GEOPIER RAMMED AGGREGATE PIERS 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Relatively Newer Technology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2-3’ Drilled Hole filled with compacted aggregate in 1-2’ lift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Proven System on Medical Center’s Campus </a:t>
            </a:r>
            <a:r>
              <a:rPr lang="en-US" sz="1600" dirty="0" smtClean="0">
                <a:latin typeface="Cambria" pitchFamily="18" charset="0"/>
              </a:rPr>
              <a:t>(</a:t>
            </a:r>
            <a:r>
              <a:rPr lang="en-US" sz="1600" dirty="0" err="1" smtClean="0">
                <a:latin typeface="Cambria" pitchFamily="18" charset="0"/>
              </a:rPr>
              <a:t>Centerview</a:t>
            </a:r>
            <a:r>
              <a:rPr lang="en-US" sz="1600" dirty="0" smtClean="0">
                <a:latin typeface="Cambria" pitchFamily="18" charset="0"/>
              </a:rPr>
              <a:t> Parking Garage) </a:t>
            </a:r>
            <a:endParaRPr lang="en-US" sz="2000" dirty="0" smtClean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eopi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209800"/>
            <a:ext cx="4304762" cy="32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5800" y="48768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Image Taken from www.geopier.com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96600" y="1447800"/>
            <a:ext cx="5715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ADDED COLUMN LINE 11.9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Isolated the two foundation types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Able to withstand vertical movements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Separates </a:t>
            </a:r>
            <a:r>
              <a:rPr lang="en-US" sz="2000" dirty="0" err="1" smtClean="0">
                <a:latin typeface="Cambria" pitchFamily="18" charset="0"/>
              </a:rPr>
              <a:t>SOG</a:t>
            </a:r>
            <a:r>
              <a:rPr lang="en-US" sz="2000" dirty="0" smtClean="0">
                <a:latin typeface="Cambria" pitchFamily="18" charset="0"/>
              </a:rPr>
              <a:t> from 1</a:t>
            </a:r>
            <a:r>
              <a:rPr lang="en-US" sz="2000" baseline="30000" dirty="0" smtClean="0">
                <a:latin typeface="Cambria" pitchFamily="18" charset="0"/>
              </a:rPr>
              <a:t>st</a:t>
            </a:r>
            <a:r>
              <a:rPr lang="en-US" sz="2000" dirty="0" smtClean="0">
                <a:latin typeface="Cambria" pitchFamily="18" charset="0"/>
              </a:rPr>
              <a:t> floor elevated deck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943350" cy="21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ile Pla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4191000"/>
            <a:ext cx="4438650" cy="2332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419600" y="4210050"/>
            <a:ext cx="1130300" cy="2339975"/>
          </a:xfrm>
          <a:prstGeom prst="rect">
            <a:avLst/>
          </a:prstGeom>
          <a:solidFill>
            <a:srgbClr val="0F243E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543550" y="4213225"/>
            <a:ext cx="3305175" cy="2339975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773" name="AutoShape 5"/>
          <p:cNvCxnSpPr>
            <a:cxnSpLocks noChangeShapeType="1"/>
          </p:cNvCxnSpPr>
          <p:nvPr/>
        </p:nvCxnSpPr>
        <p:spPr bwMode="auto">
          <a:xfrm>
            <a:off x="5562600" y="4213225"/>
            <a:ext cx="0" cy="23399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4" name="AutoShape 6"/>
          <p:cNvCxnSpPr>
            <a:cxnSpLocks noChangeShapeType="1"/>
          </p:cNvCxnSpPr>
          <p:nvPr/>
        </p:nvCxnSpPr>
        <p:spPr bwMode="auto">
          <a:xfrm>
            <a:off x="5610225" y="4210050"/>
            <a:ext cx="0" cy="2343150"/>
          </a:xfrm>
          <a:prstGeom prst="straightConnector1">
            <a:avLst/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038600" y="3829050"/>
            <a:ext cx="16003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Column Line 12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697538" y="3832225"/>
            <a:ext cx="20748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Added Column Line 11.9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4762500" y="4171950"/>
            <a:ext cx="9144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638800" y="4057650"/>
            <a:ext cx="1066800" cy="762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59600" y="2286000"/>
            <a:ext cx="6892459" cy="341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6050874" y="3505201"/>
            <a:ext cx="314325" cy="838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2250400" y="3505200"/>
            <a:ext cx="1524000" cy="1219200"/>
          </a:xfrm>
          <a:prstGeom prst="rect">
            <a:avLst/>
          </a:prstGeom>
          <a:noFill/>
          <a:ln w="762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783" name="AutoShape 15"/>
          <p:cNvCxnSpPr>
            <a:cxnSpLocks noChangeShapeType="1"/>
          </p:cNvCxnSpPr>
          <p:nvPr/>
        </p:nvCxnSpPr>
        <p:spPr bwMode="auto">
          <a:xfrm rot="16200000" flipH="1">
            <a:off x="19559587" y="3986212"/>
            <a:ext cx="3409950" cy="952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2784" name="AutoShape 16"/>
          <p:cNvCxnSpPr>
            <a:cxnSpLocks noChangeShapeType="1"/>
          </p:cNvCxnSpPr>
          <p:nvPr/>
        </p:nvCxnSpPr>
        <p:spPr bwMode="auto">
          <a:xfrm>
            <a:off x="19812000" y="2057400"/>
            <a:ext cx="1447800" cy="12192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2785" name="AutoShape 17"/>
          <p:cNvCxnSpPr>
            <a:cxnSpLocks noChangeShapeType="1"/>
          </p:cNvCxnSpPr>
          <p:nvPr/>
        </p:nvCxnSpPr>
        <p:spPr bwMode="auto">
          <a:xfrm rot="10800000" flipV="1">
            <a:off x="23622002" y="2209800"/>
            <a:ext cx="1219198" cy="4572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2786" name="AutoShape 18"/>
          <p:cNvCxnSpPr>
            <a:cxnSpLocks noChangeShapeType="1"/>
          </p:cNvCxnSpPr>
          <p:nvPr/>
        </p:nvCxnSpPr>
        <p:spPr bwMode="auto">
          <a:xfrm rot="16200000" flipH="1">
            <a:off x="24784050" y="2266947"/>
            <a:ext cx="1323975" cy="1209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2787" name="AutoShape 19"/>
          <p:cNvCxnSpPr>
            <a:cxnSpLocks noChangeShapeType="1"/>
          </p:cNvCxnSpPr>
          <p:nvPr/>
        </p:nvCxnSpPr>
        <p:spPr bwMode="auto">
          <a:xfrm rot="10800000">
            <a:off x="23393400" y="4724400"/>
            <a:ext cx="1371602" cy="990602"/>
          </a:xfrm>
          <a:prstGeom prst="straightConnector1">
            <a:avLst/>
          </a:prstGeom>
          <a:noFill/>
          <a:ln w="57150">
            <a:solidFill>
              <a:srgbClr val="E36C0A"/>
            </a:solidFill>
            <a:round/>
            <a:headEnd/>
            <a:tailEnd type="triangle" w="med" len="med"/>
          </a:ln>
        </p:spPr>
      </p:cxnSp>
      <p:sp>
        <p:nvSpPr>
          <p:cNvPr id="47" name="Freeform 46"/>
          <p:cNvSpPr/>
          <p:nvPr/>
        </p:nvSpPr>
        <p:spPr>
          <a:xfrm>
            <a:off x="23279100" y="2552700"/>
            <a:ext cx="509588" cy="709613"/>
          </a:xfrm>
          <a:custGeom>
            <a:avLst/>
            <a:gdLst>
              <a:gd name="connsiteX0" fmla="*/ 4763 w 509588"/>
              <a:gd name="connsiteY0" fmla="*/ 704850 h 709613"/>
              <a:gd name="connsiteX1" fmla="*/ 261938 w 509588"/>
              <a:gd name="connsiteY1" fmla="*/ 709613 h 709613"/>
              <a:gd name="connsiteX2" fmla="*/ 261938 w 509588"/>
              <a:gd name="connsiteY2" fmla="*/ 500063 h 709613"/>
              <a:gd name="connsiteX3" fmla="*/ 509588 w 509588"/>
              <a:gd name="connsiteY3" fmla="*/ 495300 h 709613"/>
              <a:gd name="connsiteX4" fmla="*/ 504825 w 509588"/>
              <a:gd name="connsiteY4" fmla="*/ 290513 h 709613"/>
              <a:gd name="connsiteX5" fmla="*/ 271463 w 509588"/>
              <a:gd name="connsiteY5" fmla="*/ 295275 h 709613"/>
              <a:gd name="connsiteX6" fmla="*/ 271463 w 509588"/>
              <a:gd name="connsiteY6" fmla="*/ 0 h 709613"/>
              <a:gd name="connsiteX7" fmla="*/ 0 w 509588"/>
              <a:gd name="connsiteY7" fmla="*/ 0 h 709613"/>
              <a:gd name="connsiteX8" fmla="*/ 4763 w 509588"/>
              <a:gd name="connsiteY8" fmla="*/ 704850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8" h="709613">
                <a:moveTo>
                  <a:pt x="4763" y="704850"/>
                </a:moveTo>
                <a:lnTo>
                  <a:pt x="261938" y="709613"/>
                </a:lnTo>
                <a:lnTo>
                  <a:pt x="261938" y="500063"/>
                </a:lnTo>
                <a:lnTo>
                  <a:pt x="509588" y="495300"/>
                </a:lnTo>
                <a:lnTo>
                  <a:pt x="504825" y="290513"/>
                </a:lnTo>
                <a:lnTo>
                  <a:pt x="271463" y="295275"/>
                </a:lnTo>
                <a:lnTo>
                  <a:pt x="271463" y="0"/>
                </a:lnTo>
                <a:lnTo>
                  <a:pt x="0" y="0"/>
                </a:lnTo>
                <a:cubicBezTo>
                  <a:pt x="1588" y="234950"/>
                  <a:pt x="3175" y="469900"/>
                  <a:pt x="4763" y="70485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8973800" y="1600200"/>
            <a:ext cx="18288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Column Line 11.9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3622000" y="5791200"/>
            <a:ext cx="3048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floor CMU walls to be extended to the roof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3241000" y="1600200"/>
            <a:ext cx="32956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CMU Shafts that extend from 1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floor to the roof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820400" y="3733800"/>
            <a:ext cx="5715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LATERAL LOADS</a:t>
            </a:r>
            <a:endParaRPr lang="en-US" sz="20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Utilize elevator &amp; stair tower CMU shafts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marL="566738" lvl="1" indent="-109538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Extend 1</a:t>
            </a:r>
            <a:r>
              <a:rPr lang="en-US" sz="2000" baseline="30000" dirty="0" smtClean="0">
                <a:latin typeface="Cambria" pitchFamily="18" charset="0"/>
              </a:rPr>
              <a:t>st</a:t>
            </a:r>
            <a:r>
              <a:rPr lang="en-US" sz="2000" dirty="0" smtClean="0">
                <a:latin typeface="Cambria" pitchFamily="18" charset="0"/>
              </a:rPr>
              <a:t> floor CMU @ Central Campus Storage to roof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82" grpId="0" animBg="1"/>
      <p:bldP spid="47" grpId="0" animBg="1"/>
      <p:bldP spid="32788" grpId="0"/>
      <p:bldP spid="32789" grpId="0"/>
      <p:bldP spid="327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-30480"/>
            <a:ext cx="9144000" cy="1097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ANALYSIS I: FOUNDATION REDESIGN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288000" y="0"/>
            <a:ext cx="9144000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LAZRATION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 MANAGEMENT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7754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SUPPORT SERVICES BUILDING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PENN STATE MILTON S. HERSHEY MEDICAL CENTER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  <a:p>
            <a:pPr algn="ctr">
              <a:defRPr/>
            </a:pPr>
            <a:endParaRPr lang="en-US" sz="1000" dirty="0">
              <a:latin typeface="Copperplate Gothic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610600" y="533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66799"/>
            <a:ext cx="3810000" cy="5806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PRESENTATION OUTLINE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latin typeface="Copperplate Gothic Bold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PROJECT BACKGROUND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ANALYSIS #1: FOUNDATION RE-DESIGN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Initial Conditions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solidFill>
                  <a:srgbClr val="FFFF00"/>
                </a:solidFill>
                <a:latin typeface="Candara" pitchFamily="34" charset="0"/>
              </a:rPr>
              <a:t>Re-Design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#2: ROOFING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Roofing Type Comparison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Elimination of Offset Roof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ANALYSIS #3: RENEWABLE ENERGY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I: Geothermal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Part II: Installation of PV Array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Site Analysis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dirty="0" smtClean="0">
                <a:latin typeface="Candara" pitchFamily="34" charset="0"/>
              </a:rPr>
              <a:t>System Design (E)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LESSONS LEARNED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1400" b="1" dirty="0" smtClean="0">
                <a:latin typeface="Candara" pitchFamily="34" charset="0"/>
              </a:rPr>
              <a:t>ACKNOWLEDGEMENTS </a:t>
            </a:r>
          </a:p>
          <a:p>
            <a:pPr marL="400050" indent="-400050">
              <a:lnSpc>
                <a:spcPct val="150000"/>
              </a:lnSpc>
              <a:defRPr/>
            </a:pPr>
            <a:endParaRPr lang="en-US" sz="700" b="1" dirty="0" smtClean="0">
              <a:latin typeface="Candara" pitchFamily="34" charset="0"/>
            </a:endParaRPr>
          </a:p>
          <a:p>
            <a:pPr marL="400050" indent="-400050">
              <a:lnSpc>
                <a:spcPct val="150000"/>
              </a:lnSpc>
              <a:defRPr/>
            </a:pPr>
            <a:endParaRPr lang="en-US" sz="1050" b="1" dirty="0" smtClean="0">
              <a:latin typeface="Candar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668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134600" y="1524000"/>
            <a:ext cx="8001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SCHEDULE IMPLICATIONS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Original structural steel completion date: </a:t>
            </a:r>
            <a:r>
              <a:rPr lang="en-US" sz="2000" b="1" dirty="0" smtClean="0">
                <a:latin typeface="Cambria" pitchFamily="18" charset="0"/>
              </a:rPr>
              <a:t>November 29th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Work on both foundation systems (zones) simultaneously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New structural steel completion date: </a:t>
            </a:r>
            <a:r>
              <a:rPr lang="en-US" sz="2000" b="1" dirty="0" smtClean="0">
                <a:latin typeface="Cambria" pitchFamily="18" charset="0"/>
              </a:rPr>
              <a:t>November 19</a:t>
            </a:r>
            <a:r>
              <a:rPr lang="en-US" sz="2000" b="1" baseline="30000" dirty="0" smtClean="0">
                <a:latin typeface="Cambria" pitchFamily="18" charset="0"/>
              </a:rPr>
              <a:t>th</a:t>
            </a:r>
            <a:endParaRPr lang="en-US" sz="2000" b="1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800" b="1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2 week reduction in overall project schedule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1781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59600" y="1447800"/>
            <a:ext cx="6858000" cy="487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363200" y="3962400"/>
            <a:ext cx="80010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SITE LOGISTICS IMPLICATIONS</a:t>
            </a:r>
          </a:p>
          <a:p>
            <a:pPr>
              <a:defRPr/>
            </a:pPr>
            <a:endParaRPr lang="en-US" sz="7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Zone 2 utilize northernmost gate  &amp; northern side of site</a:t>
            </a:r>
            <a:endParaRPr lang="en-US" sz="2000" b="1" dirty="0" smtClean="0">
              <a:latin typeface="Cambria" pitchFamily="18" charset="0"/>
            </a:endParaRP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Zone 1 utilize southernmost gate &amp; southern side of site</a:t>
            </a:r>
          </a:p>
          <a:p>
            <a:pPr lvl="1">
              <a:defRPr/>
            </a:pPr>
            <a:endParaRPr lang="en-US" sz="8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800" b="1" dirty="0" smtClean="0">
              <a:latin typeface="Cambria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74050" y="2543175"/>
            <a:ext cx="3381375" cy="2076450"/>
          </a:xfrm>
          <a:custGeom>
            <a:avLst/>
            <a:gdLst>
              <a:gd name="connsiteX0" fmla="*/ 2933700 w 3381375"/>
              <a:gd name="connsiteY0" fmla="*/ 676275 h 2076450"/>
              <a:gd name="connsiteX1" fmla="*/ 2419350 w 3381375"/>
              <a:gd name="connsiteY1" fmla="*/ 1362075 h 2076450"/>
              <a:gd name="connsiteX2" fmla="*/ 1952625 w 3381375"/>
              <a:gd name="connsiteY2" fmla="*/ 1552575 h 2076450"/>
              <a:gd name="connsiteX3" fmla="*/ 1123950 w 3381375"/>
              <a:gd name="connsiteY3" fmla="*/ 2076450 h 2076450"/>
              <a:gd name="connsiteX4" fmla="*/ 285750 w 3381375"/>
              <a:gd name="connsiteY4" fmla="*/ 1400175 h 2076450"/>
              <a:gd name="connsiteX5" fmla="*/ 114300 w 3381375"/>
              <a:gd name="connsiteY5" fmla="*/ 1276350 h 2076450"/>
              <a:gd name="connsiteX6" fmla="*/ 28575 w 3381375"/>
              <a:gd name="connsiteY6" fmla="*/ 1123950 h 2076450"/>
              <a:gd name="connsiteX7" fmla="*/ 0 w 3381375"/>
              <a:gd name="connsiteY7" fmla="*/ 1019175 h 2076450"/>
              <a:gd name="connsiteX8" fmla="*/ 104775 w 3381375"/>
              <a:gd name="connsiteY8" fmla="*/ 857250 h 2076450"/>
              <a:gd name="connsiteX9" fmla="*/ 247650 w 3381375"/>
              <a:gd name="connsiteY9" fmla="*/ 628650 h 2076450"/>
              <a:gd name="connsiteX10" fmla="*/ 390525 w 3381375"/>
              <a:gd name="connsiteY10" fmla="*/ 485775 h 2076450"/>
              <a:gd name="connsiteX11" fmla="*/ 542925 w 3381375"/>
              <a:gd name="connsiteY11" fmla="*/ 381000 h 2076450"/>
              <a:gd name="connsiteX12" fmla="*/ 676275 w 3381375"/>
              <a:gd name="connsiteY12" fmla="*/ 323850 h 2076450"/>
              <a:gd name="connsiteX13" fmla="*/ 904875 w 3381375"/>
              <a:gd name="connsiteY13" fmla="*/ 352425 h 2076450"/>
              <a:gd name="connsiteX14" fmla="*/ 1095375 w 3381375"/>
              <a:gd name="connsiteY14" fmla="*/ 371475 h 2076450"/>
              <a:gd name="connsiteX15" fmla="*/ 1257300 w 3381375"/>
              <a:gd name="connsiteY15" fmla="*/ 371475 h 2076450"/>
              <a:gd name="connsiteX16" fmla="*/ 1438275 w 3381375"/>
              <a:gd name="connsiteY16" fmla="*/ 352425 h 2076450"/>
              <a:gd name="connsiteX17" fmla="*/ 1743075 w 3381375"/>
              <a:gd name="connsiteY17" fmla="*/ 295275 h 2076450"/>
              <a:gd name="connsiteX18" fmla="*/ 2238375 w 3381375"/>
              <a:gd name="connsiteY18" fmla="*/ 200025 h 2076450"/>
              <a:gd name="connsiteX19" fmla="*/ 2571750 w 3381375"/>
              <a:gd name="connsiteY19" fmla="*/ 114300 h 2076450"/>
              <a:gd name="connsiteX20" fmla="*/ 2857500 w 3381375"/>
              <a:gd name="connsiteY20" fmla="*/ 47625 h 2076450"/>
              <a:gd name="connsiteX21" fmla="*/ 3057525 w 3381375"/>
              <a:gd name="connsiteY21" fmla="*/ 0 h 2076450"/>
              <a:gd name="connsiteX22" fmla="*/ 3381375 w 3381375"/>
              <a:gd name="connsiteY22" fmla="*/ 247650 h 2076450"/>
              <a:gd name="connsiteX23" fmla="*/ 2933700 w 3381375"/>
              <a:gd name="connsiteY23" fmla="*/ 676275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81375" h="2076450">
                <a:moveTo>
                  <a:pt x="2933700" y="676275"/>
                </a:moveTo>
                <a:lnTo>
                  <a:pt x="2419350" y="1362075"/>
                </a:lnTo>
                <a:lnTo>
                  <a:pt x="1952625" y="1552575"/>
                </a:lnTo>
                <a:lnTo>
                  <a:pt x="1123950" y="2076450"/>
                </a:lnTo>
                <a:lnTo>
                  <a:pt x="285750" y="1400175"/>
                </a:lnTo>
                <a:lnTo>
                  <a:pt x="114300" y="1276350"/>
                </a:lnTo>
                <a:lnTo>
                  <a:pt x="28575" y="1123950"/>
                </a:lnTo>
                <a:lnTo>
                  <a:pt x="0" y="1019175"/>
                </a:lnTo>
                <a:lnTo>
                  <a:pt x="104775" y="857250"/>
                </a:lnTo>
                <a:lnTo>
                  <a:pt x="247650" y="628650"/>
                </a:lnTo>
                <a:lnTo>
                  <a:pt x="390525" y="485775"/>
                </a:lnTo>
                <a:lnTo>
                  <a:pt x="542925" y="381000"/>
                </a:lnTo>
                <a:lnTo>
                  <a:pt x="676275" y="323850"/>
                </a:lnTo>
                <a:lnTo>
                  <a:pt x="904875" y="352425"/>
                </a:lnTo>
                <a:lnTo>
                  <a:pt x="1095375" y="371475"/>
                </a:lnTo>
                <a:lnTo>
                  <a:pt x="1257300" y="371475"/>
                </a:lnTo>
                <a:lnTo>
                  <a:pt x="1438275" y="352425"/>
                </a:lnTo>
                <a:lnTo>
                  <a:pt x="1743075" y="295275"/>
                </a:lnTo>
                <a:lnTo>
                  <a:pt x="2238375" y="200025"/>
                </a:lnTo>
                <a:lnTo>
                  <a:pt x="2571750" y="114300"/>
                </a:lnTo>
                <a:lnTo>
                  <a:pt x="2857500" y="47625"/>
                </a:lnTo>
                <a:lnTo>
                  <a:pt x="3057525" y="0"/>
                </a:lnTo>
                <a:lnTo>
                  <a:pt x="3381375" y="247650"/>
                </a:lnTo>
                <a:lnTo>
                  <a:pt x="2933700" y="676275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117050" y="2790825"/>
            <a:ext cx="3952875" cy="3228975"/>
          </a:xfrm>
          <a:custGeom>
            <a:avLst/>
            <a:gdLst>
              <a:gd name="connsiteX0" fmla="*/ 0 w 3952875"/>
              <a:gd name="connsiteY0" fmla="*/ 1809750 h 3228975"/>
              <a:gd name="connsiteX1" fmla="*/ 1685925 w 3952875"/>
              <a:gd name="connsiteY1" fmla="*/ 3228975 h 3228975"/>
              <a:gd name="connsiteX2" fmla="*/ 3952875 w 3952875"/>
              <a:gd name="connsiteY2" fmla="*/ 1790700 h 3228975"/>
              <a:gd name="connsiteX3" fmla="*/ 3886200 w 3952875"/>
              <a:gd name="connsiteY3" fmla="*/ 1457325 h 3228975"/>
              <a:gd name="connsiteX4" fmla="*/ 2524125 w 3952875"/>
              <a:gd name="connsiteY4" fmla="*/ 466725 h 3228975"/>
              <a:gd name="connsiteX5" fmla="*/ 2686050 w 3952875"/>
              <a:gd name="connsiteY5" fmla="*/ 238125 h 3228975"/>
              <a:gd name="connsiteX6" fmla="*/ 2247900 w 3952875"/>
              <a:gd name="connsiteY6" fmla="*/ 0 h 3228975"/>
              <a:gd name="connsiteX7" fmla="*/ 1895475 w 3952875"/>
              <a:gd name="connsiteY7" fmla="*/ 323850 h 3228975"/>
              <a:gd name="connsiteX8" fmla="*/ 1847850 w 3952875"/>
              <a:gd name="connsiteY8" fmla="*/ 419100 h 3228975"/>
              <a:gd name="connsiteX9" fmla="*/ 1276350 w 3952875"/>
              <a:gd name="connsiteY9" fmla="*/ 1114425 h 3228975"/>
              <a:gd name="connsiteX10" fmla="*/ 781050 w 3952875"/>
              <a:gd name="connsiteY10" fmla="*/ 1323975 h 3228975"/>
              <a:gd name="connsiteX11" fmla="*/ 0 w 3952875"/>
              <a:gd name="connsiteY11" fmla="*/ 1809750 h 3228975"/>
              <a:gd name="connsiteX0" fmla="*/ 0 w 3952875"/>
              <a:gd name="connsiteY0" fmla="*/ 1809750 h 3228975"/>
              <a:gd name="connsiteX1" fmla="*/ 1685925 w 3952875"/>
              <a:gd name="connsiteY1" fmla="*/ 3228975 h 3228975"/>
              <a:gd name="connsiteX2" fmla="*/ 3952875 w 3952875"/>
              <a:gd name="connsiteY2" fmla="*/ 1790700 h 3228975"/>
              <a:gd name="connsiteX3" fmla="*/ 3886200 w 3952875"/>
              <a:gd name="connsiteY3" fmla="*/ 1457325 h 3228975"/>
              <a:gd name="connsiteX4" fmla="*/ 2524125 w 3952875"/>
              <a:gd name="connsiteY4" fmla="*/ 466725 h 3228975"/>
              <a:gd name="connsiteX5" fmla="*/ 2686050 w 3952875"/>
              <a:gd name="connsiteY5" fmla="*/ 238125 h 3228975"/>
              <a:gd name="connsiteX6" fmla="*/ 2247900 w 3952875"/>
              <a:gd name="connsiteY6" fmla="*/ 0 h 3228975"/>
              <a:gd name="connsiteX7" fmla="*/ 1895475 w 3952875"/>
              <a:gd name="connsiteY7" fmla="*/ 323850 h 3228975"/>
              <a:gd name="connsiteX8" fmla="*/ 1809750 w 3952875"/>
              <a:gd name="connsiteY8" fmla="*/ 409575 h 3228975"/>
              <a:gd name="connsiteX9" fmla="*/ 1276350 w 3952875"/>
              <a:gd name="connsiteY9" fmla="*/ 1114425 h 3228975"/>
              <a:gd name="connsiteX10" fmla="*/ 781050 w 3952875"/>
              <a:gd name="connsiteY10" fmla="*/ 1323975 h 3228975"/>
              <a:gd name="connsiteX11" fmla="*/ 0 w 3952875"/>
              <a:gd name="connsiteY11" fmla="*/ 1809750 h 3228975"/>
              <a:gd name="connsiteX0" fmla="*/ 0 w 3952875"/>
              <a:gd name="connsiteY0" fmla="*/ 1809750 h 3228975"/>
              <a:gd name="connsiteX1" fmla="*/ 1685925 w 3952875"/>
              <a:gd name="connsiteY1" fmla="*/ 3228975 h 3228975"/>
              <a:gd name="connsiteX2" fmla="*/ 3952875 w 3952875"/>
              <a:gd name="connsiteY2" fmla="*/ 1790700 h 3228975"/>
              <a:gd name="connsiteX3" fmla="*/ 3886200 w 3952875"/>
              <a:gd name="connsiteY3" fmla="*/ 1457325 h 3228975"/>
              <a:gd name="connsiteX4" fmla="*/ 2524125 w 3952875"/>
              <a:gd name="connsiteY4" fmla="*/ 466725 h 3228975"/>
              <a:gd name="connsiteX5" fmla="*/ 2686050 w 3952875"/>
              <a:gd name="connsiteY5" fmla="*/ 238125 h 3228975"/>
              <a:gd name="connsiteX6" fmla="*/ 2247900 w 3952875"/>
              <a:gd name="connsiteY6" fmla="*/ 0 h 3228975"/>
              <a:gd name="connsiteX7" fmla="*/ 1895475 w 3952875"/>
              <a:gd name="connsiteY7" fmla="*/ 323850 h 3228975"/>
              <a:gd name="connsiteX8" fmla="*/ 1733550 w 3952875"/>
              <a:gd name="connsiteY8" fmla="*/ 485775 h 3228975"/>
              <a:gd name="connsiteX9" fmla="*/ 1276350 w 3952875"/>
              <a:gd name="connsiteY9" fmla="*/ 1114425 h 3228975"/>
              <a:gd name="connsiteX10" fmla="*/ 781050 w 3952875"/>
              <a:gd name="connsiteY10" fmla="*/ 1323975 h 3228975"/>
              <a:gd name="connsiteX11" fmla="*/ 0 w 3952875"/>
              <a:gd name="connsiteY11" fmla="*/ 1809750 h 3228975"/>
              <a:gd name="connsiteX0" fmla="*/ 0 w 3952875"/>
              <a:gd name="connsiteY0" fmla="*/ 1809750 h 3228975"/>
              <a:gd name="connsiteX1" fmla="*/ 1685925 w 3952875"/>
              <a:gd name="connsiteY1" fmla="*/ 3228975 h 3228975"/>
              <a:gd name="connsiteX2" fmla="*/ 3952875 w 3952875"/>
              <a:gd name="connsiteY2" fmla="*/ 1790700 h 3228975"/>
              <a:gd name="connsiteX3" fmla="*/ 3886200 w 3952875"/>
              <a:gd name="connsiteY3" fmla="*/ 1457325 h 3228975"/>
              <a:gd name="connsiteX4" fmla="*/ 2524125 w 3952875"/>
              <a:gd name="connsiteY4" fmla="*/ 466725 h 3228975"/>
              <a:gd name="connsiteX5" fmla="*/ 2647950 w 3952875"/>
              <a:gd name="connsiteY5" fmla="*/ 257175 h 3228975"/>
              <a:gd name="connsiteX6" fmla="*/ 2247900 w 3952875"/>
              <a:gd name="connsiteY6" fmla="*/ 0 h 3228975"/>
              <a:gd name="connsiteX7" fmla="*/ 1895475 w 3952875"/>
              <a:gd name="connsiteY7" fmla="*/ 323850 h 3228975"/>
              <a:gd name="connsiteX8" fmla="*/ 1733550 w 3952875"/>
              <a:gd name="connsiteY8" fmla="*/ 485775 h 3228975"/>
              <a:gd name="connsiteX9" fmla="*/ 1276350 w 3952875"/>
              <a:gd name="connsiteY9" fmla="*/ 1114425 h 3228975"/>
              <a:gd name="connsiteX10" fmla="*/ 781050 w 3952875"/>
              <a:gd name="connsiteY10" fmla="*/ 1323975 h 3228975"/>
              <a:gd name="connsiteX11" fmla="*/ 0 w 3952875"/>
              <a:gd name="connsiteY11" fmla="*/ 1809750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2875" h="3228975">
                <a:moveTo>
                  <a:pt x="0" y="1809750"/>
                </a:moveTo>
                <a:lnTo>
                  <a:pt x="1685925" y="3228975"/>
                </a:lnTo>
                <a:lnTo>
                  <a:pt x="3952875" y="1790700"/>
                </a:lnTo>
                <a:lnTo>
                  <a:pt x="3886200" y="1457325"/>
                </a:lnTo>
                <a:lnTo>
                  <a:pt x="2524125" y="466725"/>
                </a:lnTo>
                <a:lnTo>
                  <a:pt x="2647950" y="257175"/>
                </a:lnTo>
                <a:lnTo>
                  <a:pt x="2247900" y="0"/>
                </a:lnTo>
                <a:lnTo>
                  <a:pt x="1895475" y="323850"/>
                </a:lnTo>
                <a:lnTo>
                  <a:pt x="1733550" y="485775"/>
                </a:lnTo>
                <a:lnTo>
                  <a:pt x="1276350" y="1114425"/>
                </a:lnTo>
                <a:lnTo>
                  <a:pt x="781050" y="1323975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4">
              <a:lumMod val="75000"/>
              <a:alpha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583400" y="25908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Northern Gate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40600" y="55626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Southern Gate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rot="5400000" flipH="1" flipV="1">
            <a:off x="21507450" y="4438650"/>
            <a:ext cx="762000" cy="148590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2"/>
          </p:cNvCxnSpPr>
          <p:nvPr/>
        </p:nvCxnSpPr>
        <p:spPr>
          <a:xfrm rot="16200000" flipH="1">
            <a:off x="20656094" y="3053893"/>
            <a:ext cx="1397913" cy="133350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14400" y="3962400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8228</TotalTime>
  <Words>4625</Words>
  <Application>Microsoft Office PowerPoint</Application>
  <PresentationFormat>Custom</PresentationFormat>
  <Paragraphs>1571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wjl5012</cp:lastModifiedBy>
  <cp:revision>323</cp:revision>
  <dcterms:created xsi:type="dcterms:W3CDTF">2006-11-29T18:17:25Z</dcterms:created>
  <dcterms:modified xsi:type="dcterms:W3CDTF">2011-04-10T15:55:39Z</dcterms:modified>
</cp:coreProperties>
</file>